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349" r:id="rId2"/>
    <p:sldId id="351" r:id="rId3"/>
    <p:sldId id="352" r:id="rId4"/>
    <p:sldId id="353" r:id="rId5"/>
    <p:sldId id="354" r:id="rId6"/>
    <p:sldId id="355" r:id="rId7"/>
    <p:sldId id="356" r:id="rId8"/>
    <p:sldId id="360" r:id="rId9"/>
    <p:sldId id="361" r:id="rId10"/>
    <p:sldId id="362" r:id="rId11"/>
    <p:sldId id="363" r:id="rId12"/>
    <p:sldId id="364" r:id="rId13"/>
    <p:sldId id="365" r:id="rId14"/>
    <p:sldId id="366" r:id="rId15"/>
    <p:sldId id="367" r:id="rId16"/>
    <p:sldId id="368" r:id="rId17"/>
    <p:sldId id="275" r:id="rId18"/>
    <p:sldId id="369" r:id="rId19"/>
    <p:sldId id="371" r:id="rId20"/>
    <p:sldId id="372" r:id="rId21"/>
    <p:sldId id="373" r:id="rId22"/>
    <p:sldId id="374" r:id="rId23"/>
    <p:sldId id="376" r:id="rId24"/>
    <p:sldId id="39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guide id="3" orient="horz" pos="1440">
          <p15:clr>
            <a:srgbClr val="A4A3A4"/>
          </p15:clr>
        </p15:guide>
        <p15:guide id="4" pos="144">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16" autoAdjust="0"/>
    <p:restoredTop sz="83367" autoAdjust="0"/>
  </p:normalViewPr>
  <p:slideViewPr>
    <p:cSldViewPr>
      <p:cViewPr>
        <p:scale>
          <a:sx n="97" d="100"/>
          <a:sy n="97" d="100"/>
        </p:scale>
        <p:origin x="-402" y="-72"/>
      </p:cViewPr>
      <p:guideLst>
        <p:guide orient="horz" pos="2160"/>
        <p:guide orient="horz" pos="1440"/>
        <p:guide pos="2880"/>
        <p:guide pos="144"/>
      </p:guideLst>
    </p:cSldViewPr>
  </p:slideViewPr>
  <p:outlineViewPr>
    <p:cViewPr>
      <p:scale>
        <a:sx n="33" d="100"/>
        <a:sy n="33" d="100"/>
      </p:scale>
      <p:origin x="0" y="47250"/>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1/26/2020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1/26/2020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After reading this chapter, you should be able to:</a:t>
            </a:r>
          </a:p>
          <a:p>
            <a:pPr marL="228600" indent="-228600">
              <a:buFont typeface="+mj-lt"/>
              <a:buAutoNum type="arabicPeriod"/>
            </a:pPr>
            <a:r>
              <a:rPr lang="en-US" sz="1200" dirty="0"/>
              <a:t>Apply the resource-based view of the firm to determine core and distinctive competencies</a:t>
            </a:r>
          </a:p>
          <a:p>
            <a:pPr marL="228600" indent="-228600">
              <a:buFont typeface="+mj-lt"/>
              <a:buAutoNum type="arabicPeriod"/>
            </a:pPr>
            <a:r>
              <a:rPr lang="en-US" sz="1200" dirty="0"/>
              <a:t>Use the VRIO framework and the value chain to assess an organization’s competitive advantage and how it can be sustained</a:t>
            </a:r>
          </a:p>
          <a:p>
            <a:pPr marL="228600" indent="-228600">
              <a:buFont typeface="+mj-lt"/>
              <a:buAutoNum type="arabicPeriod"/>
            </a:pPr>
            <a:r>
              <a:rPr lang="en-US" sz="1200" dirty="0"/>
              <a:t>Understand a company’s business model and how it could be imitated</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a:t>
            </a:fld>
            <a:endParaRPr lang="en-US"/>
          </a:p>
        </p:txBody>
      </p:sp>
    </p:spTree>
    <p:extLst>
      <p:ext uri="{BB962C8B-B14F-4D97-AF65-F5344CB8AC3E}">
        <p14:creationId xmlns:p14="http://schemas.microsoft.com/office/powerpoint/2010/main" val="713930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After reading this chapter, you should be able to:</a:t>
            </a:r>
          </a:p>
          <a:p>
            <a:pPr marL="228600" indent="-228600">
              <a:buFont typeface="+mj-lt"/>
              <a:buAutoNum type="arabicPeriod" startAt="4"/>
            </a:pPr>
            <a:r>
              <a:rPr lang="en-US" dirty="0"/>
              <a:t>Assess a company’s corporate culture and how it might affect a proposed strategy</a:t>
            </a:r>
          </a:p>
          <a:p>
            <a:pPr marL="228600" indent="-228600">
              <a:buFont typeface="+mj-lt"/>
              <a:buAutoNum type="arabicPeriod" startAt="4"/>
            </a:pPr>
            <a:r>
              <a:rPr lang="en-US" dirty="0"/>
              <a:t>Scan functional resources to determine their fit with a firm’s strategy</a:t>
            </a:r>
          </a:p>
          <a:p>
            <a:pPr marL="228600" indent="-228600">
              <a:buFont typeface="+mj-lt"/>
              <a:buAutoNum type="arabicPeriod" startAt="4"/>
            </a:pPr>
            <a:r>
              <a:rPr lang="en-US" dirty="0"/>
              <a:t>Construct an IFAS Table that summarizes internal factors</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3</a:t>
            </a:fld>
            <a:endParaRPr lang="en-US"/>
          </a:p>
        </p:txBody>
      </p:sp>
    </p:spTree>
    <p:extLst>
      <p:ext uri="{BB962C8B-B14F-4D97-AF65-F5344CB8AC3E}">
        <p14:creationId xmlns:p14="http://schemas.microsoft.com/office/powerpoint/2010/main" val="3515185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Organizational analysis </a:t>
            </a:r>
            <a:r>
              <a:rPr lang="en-US" sz="1200" b="0" i="0" u="none" strike="noStrike" kern="1200" baseline="0" dirty="0">
                <a:solidFill>
                  <a:schemeClr val="tx1"/>
                </a:solidFill>
                <a:latin typeface="+mn-lt"/>
                <a:ea typeface="+mn-ea"/>
                <a:cs typeface="+mn-cs"/>
              </a:rPr>
              <a:t>is concerned with identifying, developing, and taking advantage of an organization’s resources and competencies.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4</a:t>
            </a:fld>
            <a:endParaRPr lang="en-US"/>
          </a:p>
        </p:txBody>
      </p:sp>
    </p:spTree>
    <p:extLst>
      <p:ext uri="{BB962C8B-B14F-4D97-AF65-F5344CB8AC3E}">
        <p14:creationId xmlns:p14="http://schemas.microsoft.com/office/powerpoint/2010/main" val="526045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Resources </a:t>
            </a:r>
            <a:r>
              <a:rPr lang="en-US" sz="1200" b="0" i="0" u="none" strike="noStrike" kern="1200" baseline="0" dirty="0">
                <a:solidFill>
                  <a:schemeClr val="tx1"/>
                </a:solidFill>
                <a:latin typeface="+mn-lt"/>
                <a:ea typeface="+mn-ea"/>
                <a:cs typeface="+mn-cs"/>
              </a:rPr>
              <a:t>are an organization’s assets and are thus the basic building blocks of the organization. They include </a:t>
            </a:r>
            <a:r>
              <a:rPr lang="en-US" sz="1200" b="0" i="1" u="none" strike="noStrike" kern="1200" baseline="0" dirty="0">
                <a:solidFill>
                  <a:schemeClr val="tx1"/>
                </a:solidFill>
                <a:latin typeface="+mn-lt"/>
                <a:ea typeface="+mn-ea"/>
                <a:cs typeface="+mn-cs"/>
              </a:rPr>
              <a:t>tangible assets </a:t>
            </a:r>
            <a:r>
              <a:rPr lang="en-US" sz="1200" b="0" i="0" u="none" strike="noStrike" kern="1200" baseline="0" dirty="0">
                <a:solidFill>
                  <a:schemeClr val="tx1"/>
                </a:solidFill>
                <a:latin typeface="+mn-lt"/>
                <a:ea typeface="+mn-ea"/>
                <a:cs typeface="+mn-cs"/>
              </a:rPr>
              <a:t>(such as its plant, equipment, finances, and location),</a:t>
            </a:r>
          </a:p>
          <a:p>
            <a:r>
              <a:rPr lang="en-US" sz="1200" b="0" i="1" u="none" strike="noStrike" kern="1200" baseline="0" dirty="0">
                <a:solidFill>
                  <a:schemeClr val="tx1"/>
                </a:solidFill>
                <a:latin typeface="+mn-lt"/>
                <a:ea typeface="+mn-ea"/>
                <a:cs typeface="+mn-cs"/>
              </a:rPr>
              <a:t>human assets </a:t>
            </a:r>
            <a:r>
              <a:rPr lang="en-US" sz="1200" b="0" i="0" u="none" strike="noStrike" kern="1200" baseline="0" dirty="0">
                <a:solidFill>
                  <a:schemeClr val="tx1"/>
                </a:solidFill>
                <a:latin typeface="+mn-lt"/>
                <a:ea typeface="+mn-ea"/>
                <a:cs typeface="+mn-cs"/>
              </a:rPr>
              <a:t>(the number of employees, their skills, and motivation), and </a:t>
            </a:r>
            <a:r>
              <a:rPr lang="en-US" sz="1200" b="0" i="1" u="none" strike="noStrike" kern="1200" baseline="0" dirty="0">
                <a:solidFill>
                  <a:schemeClr val="tx1"/>
                </a:solidFill>
                <a:latin typeface="+mn-lt"/>
                <a:ea typeface="+mn-ea"/>
                <a:cs typeface="+mn-cs"/>
              </a:rPr>
              <a:t>intangible assets </a:t>
            </a:r>
            <a:r>
              <a:rPr lang="en-US" sz="1200" b="0" i="0" u="none" strike="noStrike" kern="1200" baseline="0" dirty="0">
                <a:solidFill>
                  <a:schemeClr val="tx1"/>
                </a:solidFill>
                <a:latin typeface="+mn-lt"/>
                <a:ea typeface="+mn-ea"/>
                <a:cs typeface="+mn-cs"/>
              </a:rPr>
              <a:t>(such as its technology [patents and copyrights], culture, and reputation.</a:t>
            </a:r>
          </a:p>
          <a:p>
            <a:r>
              <a:rPr lang="en-US" sz="1200" b="1" i="0" u="none" strike="noStrike" kern="1200" baseline="0" dirty="0">
                <a:solidFill>
                  <a:schemeClr val="tx1"/>
                </a:solidFill>
                <a:latin typeface="+mn-lt"/>
                <a:ea typeface="+mn-ea"/>
                <a:cs typeface="+mn-cs"/>
              </a:rPr>
              <a:t>Capabilities </a:t>
            </a:r>
            <a:r>
              <a:rPr lang="en-US" sz="1200" b="0" i="0" u="none" strike="noStrike" kern="1200" baseline="0" dirty="0">
                <a:solidFill>
                  <a:schemeClr val="tx1"/>
                </a:solidFill>
                <a:latin typeface="+mn-lt"/>
                <a:ea typeface="+mn-ea"/>
                <a:cs typeface="+mn-cs"/>
              </a:rPr>
              <a:t>refer to a corporation’s ability to exploit its resources. They consist of business processes and routines that manage the interaction among resources to turn inputs into outputs.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5</a:t>
            </a:fld>
            <a:endParaRPr lang="en-US"/>
          </a:p>
        </p:txBody>
      </p:sp>
    </p:spTree>
    <p:extLst>
      <p:ext uri="{BB962C8B-B14F-4D97-AF65-F5344CB8AC3E}">
        <p14:creationId xmlns:p14="http://schemas.microsoft.com/office/powerpoint/2010/main" val="330750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core competency </a:t>
            </a:r>
            <a:r>
              <a:rPr lang="en-US" sz="1200" b="0" i="0" u="none" strike="noStrike" kern="1200" baseline="0" dirty="0">
                <a:solidFill>
                  <a:schemeClr val="tx1"/>
                </a:solidFill>
                <a:latin typeface="+mn-lt"/>
                <a:ea typeface="+mn-ea"/>
                <a:cs typeface="+mn-cs"/>
              </a:rPr>
              <a:t>is a collection of competencies that crosses divisional boundaries, is widespread within the corporation, and is something that the corporation can do exceedingly well. When core competencies are superior to those of the competition, they are called </a:t>
            </a:r>
            <a:r>
              <a:rPr lang="en-US" sz="1200" b="1" i="0" u="none" strike="noStrike" kern="1200" baseline="0" dirty="0">
                <a:solidFill>
                  <a:schemeClr val="tx1"/>
                </a:solidFill>
                <a:latin typeface="+mn-lt"/>
                <a:ea typeface="+mn-ea"/>
                <a:cs typeface="+mn-cs"/>
              </a:rPr>
              <a:t>distinctive competencies.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6</a:t>
            </a:fld>
            <a:endParaRPr lang="en-US"/>
          </a:p>
        </p:txBody>
      </p:sp>
    </p:spTree>
    <p:extLst>
      <p:ext uri="{BB962C8B-B14F-4D97-AF65-F5344CB8AC3E}">
        <p14:creationId xmlns:p14="http://schemas.microsoft.com/office/powerpoint/2010/main" val="2279433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Barney, in his </a:t>
            </a:r>
            <a:r>
              <a:rPr lang="en-US" sz="1200" b="1" i="0" u="none" strike="noStrike" kern="1200" baseline="0" dirty="0">
                <a:solidFill>
                  <a:schemeClr val="tx1"/>
                </a:solidFill>
                <a:latin typeface="+mn-lt"/>
                <a:ea typeface="+mn-ea"/>
                <a:cs typeface="+mn-cs"/>
              </a:rPr>
              <a:t>VRIO framework </a:t>
            </a:r>
            <a:r>
              <a:rPr lang="en-US" sz="1200" b="0" i="0" u="none" strike="noStrike" kern="1200" baseline="0" dirty="0">
                <a:solidFill>
                  <a:schemeClr val="tx1"/>
                </a:solidFill>
                <a:latin typeface="+mn-lt"/>
                <a:ea typeface="+mn-ea"/>
                <a:cs typeface="+mn-cs"/>
              </a:rPr>
              <a:t>of analysis, proposes four questions to evaluate a firm’s competencies:</a:t>
            </a:r>
          </a:p>
          <a:p>
            <a:r>
              <a:rPr lang="en-US" sz="1200" b="0" i="0" u="none" strike="noStrike" kern="1200" baseline="0" dirty="0">
                <a:solidFill>
                  <a:schemeClr val="tx1"/>
                </a:solidFill>
                <a:latin typeface="+mn-lt"/>
                <a:ea typeface="+mn-ea"/>
                <a:cs typeface="+mn-cs"/>
              </a:rPr>
              <a:t>1. </a:t>
            </a:r>
            <a:r>
              <a:rPr lang="en-US" sz="1200" b="1" i="0" u="none" strike="noStrike" kern="1200" baseline="0" dirty="0">
                <a:solidFill>
                  <a:schemeClr val="tx1"/>
                </a:solidFill>
                <a:latin typeface="+mn-lt"/>
                <a:ea typeface="+mn-ea"/>
                <a:cs typeface="+mn-cs"/>
              </a:rPr>
              <a:t>Value: </a:t>
            </a:r>
            <a:r>
              <a:rPr lang="en-US" sz="1200" b="0" i="0" u="none" strike="noStrike" kern="1200" baseline="0" dirty="0">
                <a:solidFill>
                  <a:schemeClr val="tx1"/>
                </a:solidFill>
                <a:latin typeface="+mn-lt"/>
                <a:ea typeface="+mn-ea"/>
                <a:cs typeface="+mn-cs"/>
              </a:rPr>
              <a:t>Does it provide customer value and competitive advantage?</a:t>
            </a:r>
          </a:p>
          <a:p>
            <a:r>
              <a:rPr lang="en-US" sz="1200" b="0" i="0" u="none" strike="noStrike" kern="1200" baseline="0" dirty="0">
                <a:solidFill>
                  <a:schemeClr val="tx1"/>
                </a:solidFill>
                <a:latin typeface="+mn-lt"/>
                <a:ea typeface="+mn-ea"/>
                <a:cs typeface="+mn-cs"/>
              </a:rPr>
              <a:t>2. </a:t>
            </a:r>
            <a:r>
              <a:rPr lang="en-US" sz="1200" b="1" i="0" u="none" strike="noStrike" kern="1200" baseline="0" dirty="0">
                <a:solidFill>
                  <a:schemeClr val="tx1"/>
                </a:solidFill>
                <a:latin typeface="+mn-lt"/>
                <a:ea typeface="+mn-ea"/>
                <a:cs typeface="+mn-cs"/>
              </a:rPr>
              <a:t>Rareness: </a:t>
            </a:r>
            <a:r>
              <a:rPr lang="en-US" sz="1200" b="0" i="0" u="none" strike="noStrike" kern="1200" baseline="0" dirty="0">
                <a:solidFill>
                  <a:schemeClr val="tx1"/>
                </a:solidFill>
                <a:latin typeface="+mn-lt"/>
                <a:ea typeface="+mn-ea"/>
                <a:cs typeface="+mn-cs"/>
              </a:rPr>
              <a:t>Do no other competitors possess it?</a:t>
            </a:r>
          </a:p>
          <a:p>
            <a:r>
              <a:rPr lang="en-US" sz="1200" b="0" i="0" u="none" strike="noStrike" kern="1200" baseline="0" dirty="0">
                <a:solidFill>
                  <a:schemeClr val="tx1"/>
                </a:solidFill>
                <a:latin typeface="+mn-lt"/>
                <a:ea typeface="+mn-ea"/>
                <a:cs typeface="+mn-cs"/>
              </a:rPr>
              <a:t>3. </a:t>
            </a:r>
            <a:r>
              <a:rPr lang="en-US" sz="1200" b="1" i="0" u="none" strike="noStrike" kern="1200" baseline="0" dirty="0">
                <a:solidFill>
                  <a:schemeClr val="tx1"/>
                </a:solidFill>
                <a:latin typeface="+mn-lt"/>
                <a:ea typeface="+mn-ea"/>
                <a:cs typeface="+mn-cs"/>
              </a:rPr>
              <a:t>Imitability: </a:t>
            </a:r>
            <a:r>
              <a:rPr lang="en-US" sz="1200" b="0" i="0" u="none" strike="noStrike" kern="1200" baseline="0" dirty="0">
                <a:solidFill>
                  <a:schemeClr val="tx1"/>
                </a:solidFill>
                <a:latin typeface="+mn-lt"/>
                <a:ea typeface="+mn-ea"/>
                <a:cs typeface="+mn-cs"/>
              </a:rPr>
              <a:t>Is it costly for others to imitate?</a:t>
            </a:r>
          </a:p>
          <a:p>
            <a:r>
              <a:rPr lang="en-US" sz="1200" b="0" i="0" u="none" strike="noStrike" kern="1200" baseline="0" dirty="0">
                <a:solidFill>
                  <a:schemeClr val="tx1"/>
                </a:solidFill>
                <a:latin typeface="+mn-lt"/>
                <a:ea typeface="+mn-ea"/>
                <a:cs typeface="+mn-cs"/>
              </a:rPr>
              <a:t>4. </a:t>
            </a:r>
            <a:r>
              <a:rPr lang="en-US" sz="1200" b="1" i="0" u="none" strike="noStrike" kern="1200" baseline="0" dirty="0">
                <a:solidFill>
                  <a:schemeClr val="tx1"/>
                </a:solidFill>
                <a:latin typeface="+mn-lt"/>
                <a:ea typeface="+mn-ea"/>
                <a:cs typeface="+mn-cs"/>
              </a:rPr>
              <a:t>Organization: </a:t>
            </a:r>
            <a:r>
              <a:rPr lang="en-US" sz="1200" b="0" i="0" u="none" strike="noStrike" kern="1200" baseline="0" dirty="0">
                <a:solidFill>
                  <a:schemeClr val="tx1"/>
                </a:solidFill>
                <a:latin typeface="+mn-lt"/>
                <a:ea typeface="+mn-ea"/>
                <a:cs typeface="+mn-cs"/>
              </a:rPr>
              <a:t>Is the firm organized to exploit the resource?</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7</a:t>
            </a:fld>
            <a:endParaRPr lang="en-US"/>
          </a:p>
        </p:txBody>
      </p:sp>
    </p:spTree>
    <p:extLst>
      <p:ext uri="{BB962C8B-B14F-4D97-AF65-F5344CB8AC3E}">
        <p14:creationId xmlns:p14="http://schemas.microsoft.com/office/powerpoint/2010/main" val="1712277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Imitability </a:t>
            </a:r>
            <a:r>
              <a:rPr lang="en-US" sz="1200" b="0" i="0" u="none" strike="noStrike" kern="1200" baseline="0" dirty="0">
                <a:solidFill>
                  <a:schemeClr val="tx1"/>
                </a:solidFill>
                <a:latin typeface="+mn-lt"/>
                <a:ea typeface="+mn-ea"/>
                <a:cs typeface="+mn-cs"/>
              </a:rPr>
              <a:t>is the rate at which a firm’s underlying resources, capabilities, or core competencies can be duplicated by others.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8</a:t>
            </a:fld>
            <a:endParaRPr lang="en-US"/>
          </a:p>
        </p:txBody>
      </p:sp>
    </p:spTree>
    <p:extLst>
      <p:ext uri="{BB962C8B-B14F-4D97-AF65-F5344CB8AC3E}">
        <p14:creationId xmlns:p14="http://schemas.microsoft.com/office/powerpoint/2010/main" val="2240294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Transparency </a:t>
            </a:r>
            <a:r>
              <a:rPr lang="en-US" sz="1200" b="0" i="0" u="none" strike="noStrike" kern="1200" baseline="0" dirty="0">
                <a:solidFill>
                  <a:schemeClr val="tx1"/>
                </a:solidFill>
                <a:latin typeface="+mn-lt"/>
                <a:ea typeface="+mn-ea"/>
                <a:cs typeface="+mn-cs"/>
              </a:rPr>
              <a:t>is the speed with which other firms can understand the relationship of resources and capabilities supporting a successful firm’s strategy.</a:t>
            </a:r>
          </a:p>
          <a:p>
            <a:r>
              <a:rPr lang="en-US" sz="1200" b="1" i="0" u="none" strike="noStrike" kern="1200" baseline="0" dirty="0">
                <a:solidFill>
                  <a:schemeClr val="tx1"/>
                </a:solidFill>
                <a:latin typeface="+mn-lt"/>
                <a:ea typeface="+mn-ea"/>
                <a:cs typeface="+mn-cs"/>
              </a:rPr>
              <a:t>Transferability </a:t>
            </a:r>
            <a:r>
              <a:rPr lang="en-US" sz="1200" b="0" i="0" u="none" strike="noStrike" kern="1200" baseline="0" dirty="0">
                <a:solidFill>
                  <a:schemeClr val="tx1"/>
                </a:solidFill>
                <a:latin typeface="+mn-lt"/>
                <a:ea typeface="+mn-ea"/>
                <a:cs typeface="+mn-cs"/>
              </a:rPr>
              <a:t>is the ability of competitors to gather the resources and capabilities necessary to support a competitive challenge.</a:t>
            </a:r>
          </a:p>
          <a:p>
            <a:r>
              <a:rPr lang="en-US" sz="1200" b="1" i="0" u="none" strike="noStrike" kern="1200" baseline="0" dirty="0">
                <a:solidFill>
                  <a:schemeClr val="tx1"/>
                </a:solidFill>
                <a:latin typeface="+mn-lt"/>
                <a:ea typeface="+mn-ea"/>
                <a:cs typeface="+mn-cs"/>
              </a:rPr>
              <a:t>Replicability </a:t>
            </a:r>
            <a:r>
              <a:rPr lang="en-US" sz="1200" b="0" i="0" u="none" strike="noStrike" kern="1200" baseline="0" dirty="0">
                <a:solidFill>
                  <a:schemeClr val="tx1"/>
                </a:solidFill>
                <a:latin typeface="+mn-lt"/>
                <a:ea typeface="+mn-ea"/>
                <a:cs typeface="+mn-cs"/>
              </a:rPr>
              <a:t>is the ability of competitors to use duplicated resources and capabilities </a:t>
            </a:r>
            <a:r>
              <a:rPr lang="en-US" sz="1200" b="0" i="0" u="none" strike="noStrike" kern="1200" baseline="0" dirty="0" err="1">
                <a:solidFill>
                  <a:schemeClr val="tx1"/>
                </a:solidFill>
                <a:latin typeface="+mn-lt"/>
                <a:ea typeface="+mn-ea"/>
                <a:cs typeface="+mn-cs"/>
              </a:rPr>
              <a:t>toimitate</a:t>
            </a:r>
            <a:r>
              <a:rPr lang="en-US" sz="1200" b="0" i="0" u="none" strike="noStrike" kern="1200" baseline="0" dirty="0">
                <a:solidFill>
                  <a:schemeClr val="tx1"/>
                </a:solidFill>
                <a:latin typeface="+mn-lt"/>
                <a:ea typeface="+mn-ea"/>
                <a:cs typeface="+mn-cs"/>
              </a:rPr>
              <a:t> the other firm’s success.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9</a:t>
            </a:fld>
            <a:endParaRPr lang="en-US"/>
          </a:p>
        </p:txBody>
      </p:sp>
    </p:spTree>
    <p:extLst>
      <p:ext uri="{BB962C8B-B14F-4D97-AF65-F5344CB8AC3E}">
        <p14:creationId xmlns:p14="http://schemas.microsoft.com/office/powerpoint/2010/main" val="1237814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It is relatively easy to learn and imitate another company’s core competency or capability if it comes from </a:t>
            </a:r>
            <a:r>
              <a:rPr lang="en-US" sz="1200" b="1" i="0" u="none" strike="noStrike" kern="1200" baseline="0" dirty="0">
                <a:solidFill>
                  <a:schemeClr val="tx1"/>
                </a:solidFill>
                <a:latin typeface="+mn-lt"/>
                <a:ea typeface="+mn-ea"/>
                <a:cs typeface="+mn-cs"/>
              </a:rPr>
              <a:t>explicit knowledge</a:t>
            </a:r>
            <a:r>
              <a:rPr lang="en-US" sz="1200" b="0" i="0" u="none" strike="noStrike" kern="1200" baseline="0" dirty="0">
                <a:solidFill>
                  <a:schemeClr val="tx1"/>
                </a:solidFill>
                <a:latin typeface="+mn-lt"/>
                <a:ea typeface="+mn-ea"/>
                <a:cs typeface="+mn-cs"/>
              </a:rPr>
              <a:t>—that is, knowledge that can be easily articulated and communicated.</a:t>
            </a:r>
          </a:p>
          <a:p>
            <a:r>
              <a:rPr lang="en-US" sz="1200" b="1" i="0" u="none" strike="noStrike" kern="1200" baseline="0" dirty="0">
                <a:solidFill>
                  <a:schemeClr val="tx1"/>
                </a:solidFill>
                <a:latin typeface="+mn-lt"/>
                <a:ea typeface="+mn-ea"/>
                <a:cs typeface="+mn-cs"/>
              </a:rPr>
              <a:t>Tacit knowledge, </a:t>
            </a:r>
            <a:r>
              <a:rPr lang="en-US" sz="1200" b="0" i="0" u="none" strike="noStrike" kern="1200" baseline="0" dirty="0">
                <a:solidFill>
                  <a:schemeClr val="tx1"/>
                </a:solidFill>
                <a:latin typeface="+mn-lt"/>
                <a:ea typeface="+mn-ea"/>
                <a:cs typeface="+mn-cs"/>
              </a:rPr>
              <a:t>in contrast, is knowledge that is </a:t>
            </a:r>
            <a:r>
              <a:rPr lang="en-US" sz="1200" b="0" i="1" u="none" strike="noStrike" kern="1200" baseline="0" dirty="0">
                <a:solidFill>
                  <a:schemeClr val="tx1"/>
                </a:solidFill>
                <a:latin typeface="+mn-lt"/>
                <a:ea typeface="+mn-ea"/>
                <a:cs typeface="+mn-cs"/>
              </a:rPr>
              <a:t>not </a:t>
            </a:r>
            <a:r>
              <a:rPr lang="en-US" sz="1200" b="0" i="0" u="none" strike="noStrike" kern="1200" baseline="0" dirty="0">
                <a:solidFill>
                  <a:schemeClr val="tx1"/>
                </a:solidFill>
                <a:latin typeface="+mn-lt"/>
                <a:ea typeface="+mn-ea"/>
                <a:cs typeface="+mn-cs"/>
              </a:rPr>
              <a:t>easily communicated because it is deeply rooted in employee experience or in a corporation’s culture.</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10</a:t>
            </a:fld>
            <a:endParaRPr lang="en-US"/>
          </a:p>
        </p:txBody>
      </p:sp>
    </p:spTree>
    <p:extLst>
      <p:ext uri="{BB962C8B-B14F-4D97-AF65-F5344CB8AC3E}">
        <p14:creationId xmlns:p14="http://schemas.microsoft.com/office/powerpoint/2010/main" val="3425274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business model </a:t>
            </a:r>
            <a:r>
              <a:rPr lang="en-US" sz="1200" b="0" i="0" u="none" strike="noStrike" kern="1200" baseline="0" dirty="0">
                <a:solidFill>
                  <a:schemeClr val="tx1"/>
                </a:solidFill>
                <a:latin typeface="+mn-lt"/>
                <a:ea typeface="+mn-ea"/>
                <a:cs typeface="+mn-cs"/>
              </a:rPr>
              <a:t>is a company’s method for making money in the current business environment. It includes the key structural and operational characteristics of a firm—how it earns revenue and makes a profit.</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11</a:t>
            </a:fld>
            <a:endParaRPr lang="en-US"/>
          </a:p>
        </p:txBody>
      </p:sp>
    </p:spTree>
    <p:extLst>
      <p:ext uri="{BB962C8B-B14F-4D97-AF65-F5344CB8AC3E}">
        <p14:creationId xmlns:p14="http://schemas.microsoft.com/office/powerpoint/2010/main" val="1854839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business model </a:t>
            </a:r>
            <a:r>
              <a:rPr lang="en-US" sz="1200" b="0" i="0" u="none" strike="noStrike" kern="1200" baseline="0" dirty="0">
                <a:solidFill>
                  <a:schemeClr val="tx1"/>
                </a:solidFill>
                <a:latin typeface="+mn-lt"/>
                <a:ea typeface="+mn-ea"/>
                <a:cs typeface="+mn-cs"/>
              </a:rPr>
              <a:t>is usually composed of five elements:</a:t>
            </a:r>
          </a:p>
          <a:p>
            <a:pPr marL="171450" indent="-171450">
              <a:buFont typeface="Arial"/>
              <a:buChar char="•"/>
            </a:pPr>
            <a:r>
              <a:rPr lang="en-US" sz="1200" b="0" i="0" u="none" strike="noStrike" kern="1200" baseline="0" dirty="0">
                <a:solidFill>
                  <a:schemeClr val="tx1"/>
                </a:solidFill>
                <a:latin typeface="+mn-lt"/>
                <a:ea typeface="+mn-ea"/>
                <a:cs typeface="+mn-cs"/>
              </a:rPr>
              <a:t>Who it serves</a:t>
            </a:r>
          </a:p>
          <a:p>
            <a:pPr marL="171450" indent="-171450">
              <a:buFont typeface="Arial"/>
              <a:buChar char="•"/>
            </a:pPr>
            <a:r>
              <a:rPr lang="en-US" sz="1200" b="0" i="0" u="none" strike="noStrike" kern="1200" baseline="0" dirty="0">
                <a:solidFill>
                  <a:schemeClr val="tx1"/>
                </a:solidFill>
                <a:latin typeface="+mn-lt"/>
                <a:ea typeface="+mn-ea"/>
                <a:cs typeface="+mn-cs"/>
              </a:rPr>
              <a:t>What it provides</a:t>
            </a:r>
          </a:p>
          <a:p>
            <a:pPr marL="171450" indent="-171450">
              <a:buFont typeface="Arial"/>
              <a:buChar char="•"/>
            </a:pPr>
            <a:r>
              <a:rPr lang="en-US" sz="1200" b="0" i="0" u="none" strike="noStrike" kern="1200" baseline="0" dirty="0">
                <a:solidFill>
                  <a:schemeClr val="tx1"/>
                </a:solidFill>
                <a:latin typeface="+mn-lt"/>
                <a:ea typeface="+mn-ea"/>
                <a:cs typeface="+mn-cs"/>
              </a:rPr>
              <a:t>How it makes money</a:t>
            </a:r>
          </a:p>
          <a:p>
            <a:pPr marL="171450" indent="-171450">
              <a:buFont typeface="Arial"/>
              <a:buChar char="•"/>
            </a:pPr>
            <a:r>
              <a:rPr lang="en-US" sz="1200" b="0" i="0" u="none" strike="noStrike" kern="1200" baseline="0" dirty="0">
                <a:solidFill>
                  <a:schemeClr val="tx1"/>
                </a:solidFill>
                <a:latin typeface="+mn-lt"/>
                <a:ea typeface="+mn-ea"/>
                <a:cs typeface="+mn-cs"/>
              </a:rPr>
              <a:t>How it differentiates and sustains competitive advantage</a:t>
            </a:r>
          </a:p>
          <a:p>
            <a:pPr marL="171450" indent="-171450">
              <a:buFont typeface="Arial"/>
              <a:buChar char="•"/>
            </a:pPr>
            <a:r>
              <a:rPr lang="en-US" sz="1200" b="0" i="0" u="none" strike="noStrike" kern="1200" baseline="0" dirty="0">
                <a:solidFill>
                  <a:schemeClr val="tx1"/>
                </a:solidFill>
                <a:latin typeface="+mn-lt"/>
                <a:ea typeface="+mn-ea"/>
                <a:cs typeface="+mn-cs"/>
              </a:rPr>
              <a:t>How it provides its product/service</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12</a:t>
            </a:fld>
            <a:endParaRPr lang="en-US"/>
          </a:p>
        </p:txBody>
      </p:sp>
    </p:spTree>
    <p:extLst>
      <p:ext uri="{BB962C8B-B14F-4D97-AF65-F5344CB8AC3E}">
        <p14:creationId xmlns:p14="http://schemas.microsoft.com/office/powerpoint/2010/main" val="1278164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Some of the many possible business models are:</a:t>
            </a:r>
          </a:p>
          <a:p>
            <a:pPr marL="171450" indent="-171450">
              <a:buFont typeface="Arial"/>
              <a:buChar char="•"/>
            </a:pPr>
            <a:r>
              <a:rPr lang="en-US" altLang="en-US" sz="1200" dirty="0"/>
              <a:t>Customer solutions model</a:t>
            </a:r>
          </a:p>
          <a:p>
            <a:pPr marL="171450" indent="-171450">
              <a:buFont typeface="Arial"/>
              <a:buChar char="•"/>
            </a:pPr>
            <a:r>
              <a:rPr lang="en-US" altLang="en-US" sz="1200" dirty="0"/>
              <a:t>Profit pyramid model</a:t>
            </a:r>
          </a:p>
          <a:p>
            <a:pPr marL="171450" indent="-171450">
              <a:buFont typeface="Arial"/>
              <a:buChar char="•"/>
            </a:pPr>
            <a:r>
              <a:rPr lang="en-US" altLang="en-US" sz="1200" dirty="0"/>
              <a:t>Multi-component system/installed model</a:t>
            </a:r>
          </a:p>
          <a:p>
            <a:pPr marL="171450" indent="-171450">
              <a:buFont typeface="Arial"/>
              <a:buChar char="•"/>
            </a:pPr>
            <a:r>
              <a:rPr lang="en-US" altLang="en-US" sz="1200" dirty="0"/>
              <a:t>Advertising model</a:t>
            </a:r>
          </a:p>
          <a:p>
            <a:pPr marL="171450" indent="-171450">
              <a:buFont typeface="Arial"/>
              <a:buChar char="•"/>
            </a:pPr>
            <a:r>
              <a:rPr lang="en-US" altLang="en-US" sz="1200" dirty="0"/>
              <a:t>Switchboard model</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13</a:t>
            </a:fld>
            <a:endParaRPr lang="en-US"/>
          </a:p>
        </p:txBody>
      </p:sp>
    </p:spTree>
    <p:extLst>
      <p:ext uri="{BB962C8B-B14F-4D97-AF65-F5344CB8AC3E}">
        <p14:creationId xmlns:p14="http://schemas.microsoft.com/office/powerpoint/2010/main" val="4254638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Some other possible business models are:</a:t>
            </a:r>
          </a:p>
          <a:p>
            <a:pPr marL="171450" indent="-171450">
              <a:buFont typeface="Arial"/>
              <a:buChar char="•"/>
            </a:pPr>
            <a:r>
              <a:rPr lang="en-US" altLang="en-US" sz="1200" dirty="0"/>
              <a:t>Efficiency model</a:t>
            </a:r>
          </a:p>
          <a:p>
            <a:pPr marL="171450" indent="-171450">
              <a:buFont typeface="Arial"/>
              <a:buChar char="•"/>
            </a:pPr>
            <a:r>
              <a:rPr lang="en-US" altLang="en-US" sz="1200" dirty="0"/>
              <a:t>Blockbuster model</a:t>
            </a:r>
          </a:p>
          <a:p>
            <a:pPr marL="171450" indent="-171450">
              <a:buFont typeface="Arial"/>
              <a:buChar char="•"/>
            </a:pPr>
            <a:r>
              <a:rPr lang="en-US" altLang="en-US" sz="1200" dirty="0"/>
              <a:t>Profit multiplier model</a:t>
            </a:r>
          </a:p>
          <a:p>
            <a:pPr marL="171450" indent="-171450">
              <a:buFont typeface="Arial"/>
              <a:buChar char="•"/>
            </a:pPr>
            <a:r>
              <a:rPr lang="en-US" altLang="en-US" sz="1200" dirty="0"/>
              <a:t>Entrepreneurial model</a:t>
            </a:r>
          </a:p>
          <a:p>
            <a:pPr marL="171450" indent="-171450">
              <a:buFont typeface="Arial"/>
              <a:buChar char="•"/>
            </a:pPr>
            <a:r>
              <a:rPr lang="en-US" altLang="en-US" sz="1200" dirty="0"/>
              <a:t>De facto industry standard model</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14</a:t>
            </a:fld>
            <a:endParaRPr lang="en-US"/>
          </a:p>
        </p:txBody>
      </p:sp>
    </p:spTree>
    <p:extLst>
      <p:ext uri="{BB962C8B-B14F-4D97-AF65-F5344CB8AC3E}">
        <p14:creationId xmlns:p14="http://schemas.microsoft.com/office/powerpoint/2010/main" val="69726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 </a:t>
            </a:r>
            <a:r>
              <a:rPr lang="en-US" sz="1200" b="1" i="0" u="none" strike="noStrike" kern="1200" baseline="0" dirty="0">
                <a:solidFill>
                  <a:schemeClr val="tx1"/>
                </a:solidFill>
                <a:latin typeface="+mn-lt"/>
                <a:ea typeface="+mn-ea"/>
                <a:cs typeface="+mn-cs"/>
              </a:rPr>
              <a:t>value chain </a:t>
            </a:r>
            <a:r>
              <a:rPr lang="en-US" sz="1200" b="0" i="0" u="none" strike="noStrike" kern="1200" baseline="0" dirty="0">
                <a:solidFill>
                  <a:schemeClr val="tx1"/>
                </a:solidFill>
                <a:latin typeface="+mn-lt"/>
                <a:ea typeface="+mn-ea"/>
                <a:cs typeface="+mn-cs"/>
              </a:rPr>
              <a:t>is a linked set of value-creating activities that begin with basic raw materials coming from suppliers, moving on to a series of value-added activities involved in producing and marketing a product or service, and ending with distributors getting the final goods into the hands of the ultimate consumer. See </a:t>
            </a:r>
            <a:r>
              <a:rPr lang="en-US" sz="1200" b="1" i="0" u="none" strike="noStrike" kern="1200" baseline="0" dirty="0">
                <a:solidFill>
                  <a:schemeClr val="tx1"/>
                </a:solidFill>
                <a:latin typeface="+mn-lt"/>
                <a:ea typeface="+mn-ea"/>
                <a:cs typeface="+mn-cs"/>
              </a:rPr>
              <a:t>Figure 5–1 </a:t>
            </a:r>
            <a:r>
              <a:rPr lang="en-US" sz="1200" b="0" i="0" u="none" strike="noStrike" kern="1200" baseline="0" dirty="0">
                <a:solidFill>
                  <a:schemeClr val="tx1"/>
                </a:solidFill>
                <a:latin typeface="+mn-lt"/>
                <a:ea typeface="+mn-ea"/>
                <a:cs typeface="+mn-cs"/>
              </a:rPr>
              <a:t>for an example of a typical value chain for a manufactured product.</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15</a:t>
            </a:fld>
            <a:endParaRPr lang="en-US"/>
          </a:p>
        </p:txBody>
      </p:sp>
    </p:spTree>
    <p:extLst>
      <p:ext uri="{BB962C8B-B14F-4D97-AF65-F5344CB8AC3E}">
        <p14:creationId xmlns:p14="http://schemas.microsoft.com/office/powerpoint/2010/main" val="2068197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value chains of most industries can be split into two segments, </a:t>
            </a:r>
            <a:r>
              <a:rPr lang="en-US" sz="1200" b="0" i="1" u="none" strike="noStrike" kern="1200" baseline="0" dirty="0">
                <a:solidFill>
                  <a:schemeClr val="tx1"/>
                </a:solidFill>
                <a:latin typeface="+mn-lt"/>
                <a:ea typeface="+mn-ea"/>
                <a:cs typeface="+mn-cs"/>
              </a:rPr>
              <a:t>upstream </a:t>
            </a:r>
            <a:r>
              <a:rPr lang="en-US" sz="1200" b="0" i="0" u="none" strike="noStrike" kern="1200" baseline="0" dirty="0">
                <a:solidFill>
                  <a:schemeClr val="tx1"/>
                </a:solidFill>
                <a:latin typeface="+mn-lt"/>
                <a:ea typeface="+mn-ea"/>
                <a:cs typeface="+mn-cs"/>
              </a:rPr>
              <a:t>and </a:t>
            </a:r>
            <a:r>
              <a:rPr lang="en-US" sz="1200" b="0" i="1" u="none" strike="noStrike" kern="1200" baseline="0" dirty="0">
                <a:solidFill>
                  <a:schemeClr val="tx1"/>
                </a:solidFill>
                <a:latin typeface="+mn-lt"/>
                <a:ea typeface="+mn-ea"/>
                <a:cs typeface="+mn-cs"/>
              </a:rPr>
              <a:t>downstream</a:t>
            </a:r>
            <a:r>
              <a:rPr lang="en-US" sz="1200" b="0" i="0" u="none" strike="noStrike" kern="1200" baseline="0" dirty="0">
                <a:solidFill>
                  <a:schemeClr val="tx1"/>
                </a:solidFill>
                <a:latin typeface="+mn-lt"/>
                <a:ea typeface="+mn-ea"/>
                <a:cs typeface="+mn-cs"/>
              </a:rPr>
              <a:t>. A company’s </a:t>
            </a:r>
            <a:r>
              <a:rPr lang="en-US" sz="1200" b="0" i="1" u="none" strike="noStrike" kern="1200" baseline="0" dirty="0">
                <a:solidFill>
                  <a:schemeClr val="tx1"/>
                </a:solidFill>
                <a:latin typeface="+mn-lt"/>
                <a:ea typeface="+mn-ea"/>
                <a:cs typeface="+mn-cs"/>
              </a:rPr>
              <a:t>center of gravity </a:t>
            </a:r>
            <a:r>
              <a:rPr lang="en-US" sz="1200" b="0" i="0" u="none" strike="noStrike" kern="1200" baseline="0" dirty="0">
                <a:solidFill>
                  <a:schemeClr val="tx1"/>
                </a:solidFill>
                <a:latin typeface="+mn-lt"/>
                <a:ea typeface="+mn-ea"/>
                <a:cs typeface="+mn-cs"/>
              </a:rPr>
              <a:t>is the part of the chain where the company’s greatest</a:t>
            </a:r>
          </a:p>
          <a:p>
            <a:r>
              <a:rPr lang="en-US" sz="1200" b="0" i="0" u="none" strike="noStrike" kern="1200" baseline="0" dirty="0">
                <a:solidFill>
                  <a:schemeClr val="tx1"/>
                </a:solidFill>
                <a:latin typeface="+mn-lt"/>
                <a:ea typeface="+mn-ea"/>
                <a:cs typeface="+mn-cs"/>
              </a:rPr>
              <a:t>expertise and capabilities lie—its core competencies.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16</a:t>
            </a:fld>
            <a:endParaRPr lang="en-US"/>
          </a:p>
        </p:txBody>
      </p:sp>
    </p:spTree>
    <p:extLst>
      <p:ext uri="{BB962C8B-B14F-4D97-AF65-F5344CB8AC3E}">
        <p14:creationId xmlns:p14="http://schemas.microsoft.com/office/powerpoint/2010/main" val="198978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Each corporation has its own internal value chain of activities. See </a:t>
            </a:r>
            <a:r>
              <a:rPr lang="en-US" sz="1200" b="1" i="0" u="none" strike="noStrike" kern="1200" baseline="0" dirty="0">
                <a:solidFill>
                  <a:schemeClr val="tx1"/>
                </a:solidFill>
                <a:latin typeface="+mn-lt"/>
                <a:ea typeface="+mn-ea"/>
                <a:cs typeface="+mn-cs"/>
              </a:rPr>
              <a:t>Figure 5–2 </a:t>
            </a:r>
            <a:r>
              <a:rPr lang="en-US" sz="1200" b="0" i="0" u="none" strike="noStrike" kern="1200" baseline="0" dirty="0">
                <a:solidFill>
                  <a:schemeClr val="tx1"/>
                </a:solidFill>
                <a:latin typeface="+mn-lt"/>
                <a:ea typeface="+mn-ea"/>
                <a:cs typeface="+mn-cs"/>
              </a:rPr>
              <a:t>for an example of a corporate value chain.</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17</a:t>
            </a:fld>
            <a:endParaRPr lang="en-US" dirty="0"/>
          </a:p>
        </p:txBody>
      </p:sp>
    </p:spTree>
    <p:extLst>
      <p:ext uri="{BB962C8B-B14F-4D97-AF65-F5344CB8AC3E}">
        <p14:creationId xmlns:p14="http://schemas.microsoft.com/office/powerpoint/2010/main" val="3309595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Porter proposes that a manufacturing firm’s </a:t>
            </a:r>
            <a:r>
              <a:rPr lang="en-US" sz="1200" b="1" i="0" u="none" strike="noStrike" kern="1200" baseline="0" dirty="0">
                <a:solidFill>
                  <a:schemeClr val="tx1"/>
                </a:solidFill>
                <a:latin typeface="+mn-lt"/>
                <a:ea typeface="+mn-ea"/>
                <a:cs typeface="+mn-cs"/>
              </a:rPr>
              <a:t>primary activities </a:t>
            </a:r>
            <a:r>
              <a:rPr lang="en-US" sz="1200" b="0" i="0" u="none" strike="noStrike" kern="1200" baseline="0" dirty="0">
                <a:solidFill>
                  <a:schemeClr val="tx1"/>
                </a:solidFill>
                <a:latin typeface="+mn-lt"/>
                <a:ea typeface="+mn-ea"/>
                <a:cs typeface="+mn-cs"/>
              </a:rPr>
              <a:t>usually begin with inbound logistics (raw materials handling and warehousing), go through an operations process in which a product is manufactured, and continue to outbound logistics (warehousing and distribution), to marketing and sales, and finally to service (installation, repair, and sale of parts). Several </a:t>
            </a:r>
            <a:r>
              <a:rPr lang="en-US" sz="1200" b="1" i="0" u="none" strike="noStrike" kern="1200" baseline="0" dirty="0">
                <a:solidFill>
                  <a:schemeClr val="tx1"/>
                </a:solidFill>
                <a:latin typeface="+mn-lt"/>
                <a:ea typeface="+mn-ea"/>
                <a:cs typeface="+mn-cs"/>
              </a:rPr>
              <a:t>support activities, </a:t>
            </a:r>
            <a:r>
              <a:rPr lang="en-US" sz="1200" b="0" i="0" u="none" strike="noStrike" kern="1200" baseline="0" dirty="0">
                <a:solidFill>
                  <a:schemeClr val="tx1"/>
                </a:solidFill>
                <a:latin typeface="+mn-lt"/>
                <a:ea typeface="+mn-ea"/>
                <a:cs typeface="+mn-cs"/>
              </a:rPr>
              <a:t>such as procurement (purchasing), technology development (R&amp;D), human resource management, and firm infrastructure (accounting, finance, strategic planning), ensure that the primary value-chain activities operate effectively and efficiently.</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18</a:t>
            </a:fld>
            <a:endParaRPr lang="en-US"/>
          </a:p>
        </p:txBody>
      </p:sp>
    </p:spTree>
    <p:extLst>
      <p:ext uri="{BB962C8B-B14F-4D97-AF65-F5344CB8AC3E}">
        <p14:creationId xmlns:p14="http://schemas.microsoft.com/office/powerpoint/2010/main" val="962624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Corporate value-chain analysis </a:t>
            </a:r>
            <a:r>
              <a:rPr lang="en-US" sz="1200" b="0" i="0" u="none" strike="noStrike" kern="1200" baseline="0" dirty="0">
                <a:solidFill>
                  <a:schemeClr val="tx1"/>
                </a:solidFill>
                <a:latin typeface="+mn-lt"/>
                <a:ea typeface="+mn-ea"/>
                <a:cs typeface="+mn-cs"/>
              </a:rPr>
              <a:t>involves the following three steps: </a:t>
            </a:r>
          </a:p>
          <a:p>
            <a:pPr marL="228600" indent="-228600">
              <a:buFont typeface="+mj-lt"/>
              <a:buAutoNum type="arabicPeriod"/>
            </a:pPr>
            <a:r>
              <a:rPr lang="en-US" altLang="en-US" sz="1200" dirty="0"/>
              <a:t>Examine </a:t>
            </a:r>
            <a:r>
              <a:rPr lang="en-US" altLang="en-US" sz="1200" dirty="0">
                <a:solidFill>
                  <a:schemeClr val="accent1">
                    <a:lumMod val="75000"/>
                  </a:schemeClr>
                </a:solidFill>
              </a:rPr>
              <a:t>each product line’s </a:t>
            </a:r>
            <a:r>
              <a:rPr lang="en-US" altLang="en-US" sz="1200" dirty="0"/>
              <a:t>value chain in terms of the various activities involved in producing the product or service</a:t>
            </a:r>
          </a:p>
          <a:p>
            <a:pPr marL="228600" indent="-228600">
              <a:buFont typeface="+mj-lt"/>
              <a:buAutoNum type="arabicPeriod"/>
            </a:pPr>
            <a:r>
              <a:rPr lang="en-US" altLang="en-US" sz="1200" dirty="0"/>
              <a:t>Examine the </a:t>
            </a:r>
            <a:r>
              <a:rPr lang="en-US" altLang="en-US" sz="1200" dirty="0">
                <a:solidFill>
                  <a:schemeClr val="accent1">
                    <a:lumMod val="75000"/>
                  </a:schemeClr>
                </a:solidFill>
              </a:rPr>
              <a:t>linkages</a:t>
            </a:r>
            <a:r>
              <a:rPr lang="en-US" altLang="en-US" sz="1200" dirty="0"/>
              <a:t> within each product line’s value chain</a:t>
            </a:r>
          </a:p>
          <a:p>
            <a:pPr marL="228600" indent="-228600">
              <a:buFont typeface="+mj-lt"/>
              <a:buAutoNum type="arabicPeriod"/>
            </a:pPr>
            <a:r>
              <a:rPr lang="en-US" altLang="en-US" sz="1200" dirty="0"/>
              <a:t>Examine the </a:t>
            </a:r>
            <a:r>
              <a:rPr lang="en-US" altLang="en-US" sz="1200" dirty="0">
                <a:solidFill>
                  <a:schemeClr val="accent1">
                    <a:lumMod val="75000"/>
                  </a:schemeClr>
                </a:solidFill>
              </a:rPr>
              <a:t>potential synergies </a:t>
            </a:r>
            <a:r>
              <a:rPr lang="en-US" altLang="en-US" sz="1200" dirty="0"/>
              <a:t>among the value chains of different product lines or business units</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19</a:t>
            </a:fld>
            <a:endParaRPr lang="en-US"/>
          </a:p>
        </p:txBody>
      </p:sp>
    </p:spTree>
    <p:extLst>
      <p:ext uri="{BB962C8B-B14F-4D97-AF65-F5344CB8AC3E}">
        <p14:creationId xmlns:p14="http://schemas.microsoft.com/office/powerpoint/2010/main" val="30257704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a:t>
            </a:r>
            <a:r>
              <a:rPr lang="en-US" b="1" dirty="0"/>
              <a:t>basic organizational structures </a:t>
            </a:r>
            <a:r>
              <a:rPr lang="en-US" dirty="0"/>
              <a:t>are simple, functional, divisional, strategic business units, and conglomerate.</a:t>
            </a:r>
          </a:p>
        </p:txBody>
      </p:sp>
      <p:sp>
        <p:nvSpPr>
          <p:cNvPr id="4" name="Slide Number Placeholder 3"/>
          <p:cNvSpPr>
            <a:spLocks noGrp="1"/>
          </p:cNvSpPr>
          <p:nvPr>
            <p:ph type="sldNum" sz="quarter" idx="10"/>
          </p:nvPr>
        </p:nvSpPr>
        <p:spPr/>
        <p:txBody>
          <a:bodyPr/>
          <a:lstStyle/>
          <a:p>
            <a:fld id="{BEDF6FCA-8189-4B33-BBB6-90EB11C90991}" type="slidenum">
              <a:rPr lang="en-US" smtClean="0"/>
              <a:pPr/>
              <a:t>20</a:t>
            </a:fld>
            <a:endParaRPr lang="en-US"/>
          </a:p>
        </p:txBody>
      </p:sp>
    </p:spTree>
    <p:extLst>
      <p:ext uri="{BB962C8B-B14F-4D97-AF65-F5344CB8AC3E}">
        <p14:creationId xmlns:p14="http://schemas.microsoft.com/office/powerpoint/2010/main" val="3958883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Figure 5–3 </a:t>
            </a:r>
            <a:r>
              <a:rPr lang="en-US" sz="1200" b="0" i="0" u="none" strike="noStrike" kern="1200" baseline="0" dirty="0">
                <a:solidFill>
                  <a:schemeClr val="tx1"/>
                </a:solidFill>
                <a:latin typeface="+mn-lt"/>
                <a:ea typeface="+mn-ea"/>
                <a:cs typeface="+mn-cs"/>
              </a:rPr>
              <a:t>illustrates three basic </a:t>
            </a:r>
            <a:r>
              <a:rPr lang="en-US" sz="1200" b="1" i="0" u="none" strike="noStrike" kern="1200" baseline="0" dirty="0">
                <a:solidFill>
                  <a:schemeClr val="tx1"/>
                </a:solidFill>
                <a:latin typeface="+mn-lt"/>
                <a:ea typeface="+mn-ea"/>
                <a:cs typeface="+mn-cs"/>
              </a:rPr>
              <a:t>organizational structures. </a:t>
            </a:r>
            <a:r>
              <a:rPr lang="en-US" sz="1200" b="0" i="0" u="none" strike="noStrike" kern="1200" baseline="0" dirty="0">
                <a:solidFill>
                  <a:schemeClr val="tx1"/>
                </a:solidFill>
                <a:latin typeface="+mn-lt"/>
                <a:ea typeface="+mn-ea"/>
                <a:cs typeface="+mn-cs"/>
              </a:rPr>
              <a:t>The conglomerate structure is a variant of divisional structure and is thus not depicted as a fourth structure.</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21</a:t>
            </a:fld>
            <a:endParaRPr lang="en-US"/>
          </a:p>
        </p:txBody>
      </p:sp>
    </p:spTree>
    <p:extLst>
      <p:ext uri="{BB962C8B-B14F-4D97-AF65-F5344CB8AC3E}">
        <p14:creationId xmlns:p14="http://schemas.microsoft.com/office/powerpoint/2010/main" val="744858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Corporate culture </a:t>
            </a:r>
            <a:r>
              <a:rPr lang="en-US" sz="1200" b="0" i="0" u="none" strike="noStrike" kern="1200" baseline="0" dirty="0">
                <a:solidFill>
                  <a:schemeClr val="tx1"/>
                </a:solidFill>
                <a:latin typeface="+mn-lt"/>
                <a:ea typeface="+mn-ea"/>
                <a:cs typeface="+mn-cs"/>
              </a:rPr>
              <a:t>is the collection of beliefs, expectations, and values learned and shared by a corporation’s members and transmitted from </a:t>
            </a:r>
            <a:r>
              <a:rPr lang="en-US" sz="1200" b="0" i="0" u="none" strike="noStrike" kern="1200" baseline="0">
                <a:solidFill>
                  <a:schemeClr val="tx1"/>
                </a:solidFill>
                <a:latin typeface="+mn-lt"/>
                <a:ea typeface="+mn-ea"/>
                <a:cs typeface="+mn-cs"/>
              </a:rPr>
              <a:t>one generation of </a:t>
            </a:r>
            <a:r>
              <a:rPr lang="en-US" sz="1200" b="0" i="0" u="none" strike="noStrike" kern="1200" baseline="0" dirty="0">
                <a:solidFill>
                  <a:schemeClr val="tx1"/>
                </a:solidFill>
                <a:latin typeface="+mn-lt"/>
                <a:ea typeface="+mn-ea"/>
                <a:cs typeface="+mn-cs"/>
              </a:rPr>
              <a:t>employees to another.</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22</a:t>
            </a:fld>
            <a:endParaRPr lang="en-US"/>
          </a:p>
        </p:txBody>
      </p:sp>
    </p:spTree>
    <p:extLst>
      <p:ext uri="{BB962C8B-B14F-4D97-AF65-F5344CB8AC3E}">
        <p14:creationId xmlns:p14="http://schemas.microsoft.com/office/powerpoint/2010/main" val="39373606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a:solidFill>
                  <a:schemeClr val="tx1"/>
                </a:solidFill>
                <a:latin typeface="+mn-lt"/>
                <a:ea typeface="+mn-ea"/>
                <a:cs typeface="+mn-cs"/>
              </a:rPr>
              <a:t>Cultural intensity </a:t>
            </a:r>
            <a:r>
              <a:rPr lang="en-US" sz="1200" b="0" i="0" u="none" strike="noStrike" kern="1200" baseline="0" dirty="0">
                <a:solidFill>
                  <a:schemeClr val="tx1"/>
                </a:solidFill>
                <a:latin typeface="+mn-lt"/>
                <a:ea typeface="+mn-ea"/>
                <a:cs typeface="+mn-cs"/>
              </a:rPr>
              <a:t>is the degree to which members of a unit accept the norms, values, or other cultural content associated with the unit. This shows the culture’s depth.</a:t>
            </a:r>
          </a:p>
          <a:p>
            <a:r>
              <a:rPr lang="en-US" sz="1200" b="0" i="1" u="none" strike="noStrike" kern="1200" baseline="0" dirty="0">
                <a:solidFill>
                  <a:schemeClr val="tx1"/>
                </a:solidFill>
                <a:latin typeface="+mn-lt"/>
                <a:ea typeface="+mn-ea"/>
                <a:cs typeface="+mn-cs"/>
              </a:rPr>
              <a:t>Cultural integration </a:t>
            </a:r>
            <a:r>
              <a:rPr lang="en-US" sz="1200" b="0" i="0" u="none" strike="noStrike" kern="1200" baseline="0" dirty="0">
                <a:solidFill>
                  <a:schemeClr val="tx1"/>
                </a:solidFill>
                <a:latin typeface="+mn-lt"/>
                <a:ea typeface="+mn-ea"/>
                <a:cs typeface="+mn-cs"/>
              </a:rPr>
              <a:t>is the extent to which units throughout an organization share a common culture. This is the culture’s breadth.</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23</a:t>
            </a:fld>
            <a:endParaRPr lang="en-US"/>
          </a:p>
        </p:txBody>
      </p:sp>
    </p:spTree>
    <p:extLst>
      <p:ext uri="{BB962C8B-B14F-4D97-AF65-F5344CB8AC3E}">
        <p14:creationId xmlns:p14="http://schemas.microsoft.com/office/powerpoint/2010/main" val="247609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VRIO framework (</a:t>
            </a:r>
            <a:r>
              <a:rPr lang="en-US" b="0" dirty="0"/>
              <a:t>Value, Rareness, Imitability, and Organization</a:t>
            </a:r>
            <a:r>
              <a:rPr lang="en-US" dirty="0"/>
              <a:t>) to</a:t>
            </a:r>
            <a:r>
              <a:rPr lang="en-US" baseline="0" dirty="0"/>
              <a:t> </a:t>
            </a:r>
            <a:r>
              <a:rPr lang="en-US" dirty="0"/>
              <a:t>assess the importance of each of the factors that might be considered strengths. </a:t>
            </a:r>
            <a:br>
              <a:rPr lang="en-US" dirty="0"/>
            </a:b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24</a:t>
            </a:fld>
            <a:endParaRPr lang="en-US" dirty="0"/>
          </a:p>
        </p:txBody>
      </p:sp>
    </p:spTree>
    <p:extLst>
      <p:ext uri="{BB962C8B-B14F-4D97-AF65-F5344CB8AC3E}">
        <p14:creationId xmlns:p14="http://schemas.microsoft.com/office/powerpoint/2010/main" val="18024800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C064DBAF-20B3-42E9-B3B0-49DF32420D47}" type="datetime1">
              <a:rPr lang="en-US" smtClean="0"/>
              <a:pPr/>
              <a:t>1/26/2020</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pic>
        <p:nvPicPr>
          <p:cNvPr id="8" name="Picture 7"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9" name="TextBox 8"/>
          <p:cNvSpPr txBox="1"/>
          <p:nvPr userDrawn="1"/>
        </p:nvSpPr>
        <p:spPr>
          <a:xfrm>
            <a:off x="1600200" y="6429345"/>
            <a:ext cx="7162800" cy="3847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a:ea typeface="+mn-ea"/>
                <a:cs typeface="Verdana"/>
              </a:rPr>
              <a:t>Copyright © 2018 Pearson Education, Ltd. All Rights Reserved.</a:t>
            </a:r>
            <a:endParaRPr kumimoji="0" lang="en-US" altLang="en-US" sz="1200" b="0" i="0" u="none" strike="noStrike" kern="1200" cap="none" spc="0" normalizeH="0" baseline="0" noProof="0" dirty="0">
              <a:ln>
                <a:noFill/>
              </a:ln>
              <a:solidFill>
                <a:prstClr val="black"/>
              </a:solidFill>
              <a:effectLst/>
              <a:uLnTx/>
              <a:uFillTx/>
              <a:latin typeface="Verdana"/>
              <a:ea typeface="Verdana" panose="020B0604030504040204" pitchFamily="34" charset="0"/>
              <a:cs typeface="Verdana"/>
            </a:endParaRPr>
          </a:p>
          <a:p>
            <a:pPr marL="0" marR="0" indent="0" algn="r" defTabSz="914400" rtl="0" eaLnBrk="1" fontAlgn="auto" latinLnBrk="0" hangingPunct="1">
              <a:lnSpc>
                <a:spcPct val="100000"/>
              </a:lnSpc>
              <a:spcBef>
                <a:spcPts val="0"/>
              </a:spcBef>
              <a:spcAft>
                <a:spcPts val="0"/>
              </a:spcAft>
              <a:buClrTx/>
              <a:buSzTx/>
              <a:buFontTx/>
              <a:buNone/>
              <a:tabLst/>
              <a:defRPr/>
            </a:pPr>
            <a:endParaRPr lang="en-US" altLang="en-US" sz="700" b="1" dirty="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C386C2FF-8C47-4A02-AA93-C651D41D704A}" type="datetime1">
              <a:rPr lang="en-US" smtClean="0"/>
              <a:pPr/>
              <a:t>1/26/2020</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3" name="TextBox 12"/>
          <p:cNvSpPr txBox="1"/>
          <p:nvPr userDrawn="1"/>
        </p:nvSpPr>
        <p:spPr>
          <a:xfrm>
            <a:off x="1600200" y="6429345"/>
            <a:ext cx="7162800" cy="3847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a:ea typeface="+mn-ea"/>
                <a:cs typeface="Verdana"/>
              </a:rPr>
              <a:t>Copyright © 2018 Pearson Education, Ltd. All Rights Reserved.</a:t>
            </a:r>
            <a:endParaRPr kumimoji="0" lang="en-US" altLang="en-US" sz="1200" b="0" i="0" u="none" strike="noStrike" kern="1200" cap="none" spc="0" normalizeH="0" baseline="0" noProof="0" dirty="0">
              <a:ln>
                <a:noFill/>
              </a:ln>
              <a:solidFill>
                <a:prstClr val="black"/>
              </a:solidFill>
              <a:effectLst/>
              <a:uLnTx/>
              <a:uFillTx/>
              <a:latin typeface="Verdana"/>
              <a:ea typeface="Verdana" panose="020B0604030504040204" pitchFamily="34" charset="0"/>
              <a:cs typeface="Verdana"/>
            </a:endParaRPr>
          </a:p>
          <a:p>
            <a:pPr marL="0" marR="0" indent="0" algn="r" defTabSz="914400" rtl="0" eaLnBrk="1" fontAlgn="auto" latinLnBrk="0" hangingPunct="1">
              <a:lnSpc>
                <a:spcPct val="100000"/>
              </a:lnSpc>
              <a:spcBef>
                <a:spcPts val="0"/>
              </a:spcBef>
              <a:spcAft>
                <a:spcPts val="0"/>
              </a:spcAft>
              <a:buClrTx/>
              <a:buSzTx/>
              <a:buFontTx/>
              <a:buNone/>
              <a:tabLst/>
              <a:defRPr/>
            </a:pPr>
            <a:endParaRPr lang="en-US" altLang="en-US" sz="700" b="1" dirty="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DC3E2810-1EA1-494E-91C7-875F5B3AB032}" type="datetime1">
              <a:rPr lang="en-US" smtClean="0"/>
              <a:pPr/>
              <a:t>1/26/2020</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nchor="ctr"/>
          <a:lstStyle>
            <a:lvl1pPr>
              <a:defRPr sz="4000">
                <a:latin typeface="+mn-lt"/>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rgbClr val="007FA3"/>
              </a:buClr>
              <a:defRPr sz="2800"/>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237D84EB-E8F0-47ED-9B9E-744F9737D27F}" type="datetime1">
              <a:rPr lang="en-US" smtClean="0"/>
              <a:pPr/>
              <a:t>1/26/2020</a:t>
            </a:fld>
            <a:endParaRPr lang="en-US" dirty="0"/>
          </a:p>
        </p:txBody>
      </p:sp>
      <p:sp>
        <p:nvSpPr>
          <p:cNvPr id="10" name="Slide Number Placeholder 5"/>
          <p:cNvSpPr>
            <a:spLocks noGrp="1"/>
          </p:cNvSpPr>
          <p:nvPr>
            <p:ph type="sldNum" sz="quarter" idx="12"/>
          </p:nvPr>
        </p:nvSpPr>
        <p:spPr>
          <a:xfrm>
            <a:off x="8592217" y="6651895"/>
            <a:ext cx="551783" cy="182880"/>
          </a:xfrm>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8BB4CD27-9A85-402B-BD41-FA28E11FB97C}" type="datetime1">
              <a:rPr lang="en-US" smtClean="0"/>
              <a:pPr/>
              <a:t>1/26/2020</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5119D1FA-0E5A-4D59-8FDF-3EAF931AC9A2}" type="datetime1">
              <a:rPr lang="en-US" smtClean="0"/>
              <a:pPr/>
              <a:t>1/26/2020</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0410" y="6376789"/>
            <a:ext cx="918000" cy="279915"/>
          </a:xfrm>
          <a:prstGeom prst="rect">
            <a:avLst/>
          </a:prstGeom>
        </p:spPr>
      </p:pic>
      <p:sp>
        <p:nvSpPr>
          <p:cNvPr id="9" name="TextBox 8"/>
          <p:cNvSpPr txBox="1"/>
          <p:nvPr userDrawn="1"/>
        </p:nvSpPr>
        <p:spPr>
          <a:xfrm>
            <a:off x="1600200" y="6429345"/>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1" dirty="0">
                <a:ea typeface="Verdana" panose="020B0604030504040204" pitchFamily="34" charset="0"/>
                <a:cs typeface="Verdana" panose="020B0604030504040204" pitchFamily="34" charset="0"/>
              </a:rPr>
              <a:t>Copyright © 2015, 2012, 2009 Pearson Education, Inc. All Rights Reserved</a:t>
            </a:r>
          </a:p>
        </p:txBody>
      </p:sp>
    </p:spTree>
    <p:extLst>
      <p:ext uri="{BB962C8B-B14F-4D97-AF65-F5344CB8AC3E}">
        <p14:creationId xmlns:p14="http://schemas.microsoft.com/office/powerpoint/2010/main"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0EE08366-890E-4E3B-98D2-7B097127FEAD}" type="datetime1">
              <a:rPr lang="en-US" smtClean="0"/>
              <a:pPr/>
              <a:t>1/26/2020</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435C5E03-2864-42A2-9681-83D9E1D6DE0C}" type="datetime1">
              <a:rPr lang="en-US" smtClean="0"/>
              <a:pPr/>
              <a:t>1/26/2020</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nchor="ct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2D748331-D72F-4298-8E1A-2A60A2589922}" type="datetime1">
              <a:rPr lang="en-US" smtClean="0"/>
              <a:pPr/>
              <a:t>1/26/2020</a:t>
            </a:fld>
            <a:endParaRPr lang="en-US" dirty="0"/>
          </a:p>
        </p:txBody>
      </p:sp>
      <p:sp>
        <p:nvSpPr>
          <p:cNvPr id="5" name="Slide Number Placeholder 4"/>
          <p:cNvSpPr>
            <a:spLocks noGrp="1"/>
          </p:cNvSpPr>
          <p:nvPr>
            <p:ph type="sldNum" sz="quarter" idx="12"/>
          </p:nvPr>
        </p:nvSpPr>
        <p:spPr>
          <a:xfrm>
            <a:off x="8575549" y="6663298"/>
            <a:ext cx="551783" cy="182880"/>
          </a:xfrm>
        </p:spPr>
        <p:txBody>
          <a:bodyPr/>
          <a:lstStyle>
            <a:lvl1pPr>
              <a:defRPr>
                <a:solidFill>
                  <a:schemeClr val="tx1"/>
                </a:solidFill>
              </a:defRPr>
            </a:lvl1pPr>
          </a:lstStyle>
          <a:p>
            <a:r>
              <a:rPr lang="en-US" dirty="0"/>
              <a:t>1-</a:t>
            </a:r>
          </a:p>
        </p:txBody>
      </p:sp>
    </p:spTree>
    <p:extLst>
      <p:ext uri="{BB962C8B-B14F-4D97-AF65-F5344CB8AC3E}">
        <p14:creationId xmlns:p14="http://schemas.microsoft.com/office/powerpoint/2010/main"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CEC2FA03-492A-49C9-8F7B-9A8B90794E4C}" type="datetime1">
              <a:rPr lang="en-US" smtClean="0"/>
              <a:pPr/>
              <a:t>1/26/2020</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9" name="Picture 8"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0410" y="6376789"/>
            <a:ext cx="918000" cy="279915"/>
          </a:xfrm>
          <a:prstGeom prst="rect">
            <a:avLst/>
          </a:prstGeom>
        </p:spPr>
      </p:pic>
      <p:sp>
        <p:nvSpPr>
          <p:cNvPr id="10" name="TextBox 9"/>
          <p:cNvSpPr txBox="1"/>
          <p:nvPr userDrawn="1"/>
        </p:nvSpPr>
        <p:spPr>
          <a:xfrm>
            <a:off x="1600200" y="6429345"/>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1" dirty="0">
                <a:ea typeface="Verdana" panose="020B0604030504040204" pitchFamily="34" charset="0"/>
                <a:cs typeface="Verdana" panose="020B0604030504040204" pitchFamily="34" charset="0"/>
              </a:rPr>
              <a:t>Copyright © 2015, 2012, 2009 Pearson Education, Inc. All Rights Reserved</a:t>
            </a:r>
          </a:p>
        </p:txBody>
      </p:sp>
    </p:spTree>
    <p:extLst>
      <p:ext uri="{BB962C8B-B14F-4D97-AF65-F5344CB8AC3E}">
        <p14:creationId xmlns:p14="http://schemas.microsoft.com/office/powerpoint/2010/main" val="3711136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6C638A8-2C9B-4F10-B8DE-2FE47535DA2A}" type="datetime1">
              <a:rPr lang="en-US" smtClean="0"/>
              <a:pPr/>
              <a:t>1/26/2020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A836C6-F704-448B-94C4-5B456B503172}" type="slidenum">
              <a:rPr lang="en-US" smtClean="0"/>
              <a:pPr/>
              <a:t>‹#›</a:t>
            </a:fld>
            <a:endParaRPr lang="en-US"/>
          </a:p>
        </p:txBody>
      </p:sp>
    </p:spTree>
    <p:extLst>
      <p:ext uri="{BB962C8B-B14F-4D97-AF65-F5344CB8AC3E}">
        <p14:creationId xmlns:p14="http://schemas.microsoft.com/office/powerpoint/2010/main" val="714427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CF7352C4-07C6-48CF-8370-205D89A234E5}" type="datetime1">
              <a:rPr lang="en-US" smtClean="0"/>
              <a:pPr/>
              <a:t>1/26/2020</a:t>
            </a:fld>
            <a:endParaRPr lang="en-US" dirty="0"/>
          </a:p>
        </p:txBody>
      </p:sp>
      <p:sp>
        <p:nvSpPr>
          <p:cNvPr id="6" name="Slide Number Placeholder 5"/>
          <p:cNvSpPr>
            <a:spLocks noGrp="1"/>
          </p:cNvSpPr>
          <p:nvPr>
            <p:ph type="sldNum" sz="quarter" idx="4"/>
          </p:nvPr>
        </p:nvSpPr>
        <p:spPr>
          <a:xfrm>
            <a:off x="8592217" y="6648510"/>
            <a:ext cx="551783" cy="182880"/>
          </a:xfrm>
          <a:prstGeom prst="rect">
            <a:avLst/>
          </a:prstGeom>
        </p:spPr>
        <p:txBody>
          <a:bodyPr vert="horz" lIns="91440" tIns="45720" rIns="91440" bIns="45720" rtlCol="0" anchor="ctr"/>
          <a:lstStyle>
            <a:lvl1pPr algn="l">
              <a:defRPr sz="900">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8" name="TextBox 7"/>
          <p:cNvSpPr txBox="1"/>
          <p:nvPr userDrawn="1"/>
        </p:nvSpPr>
        <p:spPr>
          <a:xfrm>
            <a:off x="1600200" y="6429345"/>
            <a:ext cx="7162800" cy="3847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a:ea typeface="+mn-ea"/>
                <a:cs typeface="Verdana"/>
              </a:rPr>
              <a:t>Copyright © 2018 Pearson Education, Ltd. All Rights Reserved.</a:t>
            </a:r>
            <a:endParaRPr kumimoji="0" lang="en-US" altLang="en-US" sz="1200" b="0" i="0" u="none" strike="noStrike" kern="1200" cap="none" spc="0" normalizeH="0" baseline="0" noProof="0" dirty="0">
              <a:ln>
                <a:noFill/>
              </a:ln>
              <a:solidFill>
                <a:prstClr val="black"/>
              </a:solidFill>
              <a:effectLst/>
              <a:uLnTx/>
              <a:uFillTx/>
              <a:latin typeface="Verdana"/>
              <a:ea typeface="Verdana" panose="020B0604030504040204" pitchFamily="34" charset="0"/>
              <a:cs typeface="Verdana"/>
            </a:endParaRPr>
          </a:p>
          <a:p>
            <a:pPr marL="0" marR="0" indent="0" algn="r" defTabSz="914400" rtl="0" eaLnBrk="1" fontAlgn="auto" latinLnBrk="0" hangingPunct="1">
              <a:lnSpc>
                <a:spcPct val="100000"/>
              </a:lnSpc>
              <a:spcBef>
                <a:spcPts val="0"/>
              </a:spcBef>
              <a:spcAft>
                <a:spcPts val="0"/>
              </a:spcAft>
              <a:buClrTx/>
              <a:buSzTx/>
              <a:buFontTx/>
              <a:buNone/>
              <a:tabLst/>
              <a:defRPr/>
            </a:pPr>
            <a:endParaRPr lang="en-US" altLang="en-US" sz="700" b="1" dirty="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 id="2147483661" r:id="rId11"/>
  </p:sldLayoutIdLst>
  <p:hf hdr="0" ftr="0" dt="0"/>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4294967295"/>
          </p:nvPr>
        </p:nvSpPr>
        <p:spPr>
          <a:xfrm>
            <a:off x="5105400" y="1295400"/>
            <a:ext cx="3657600" cy="2667000"/>
          </a:xfrm>
        </p:spPr>
        <p:txBody>
          <a:bodyPr/>
          <a:lstStyle/>
          <a:p>
            <a:pPr marL="0" indent="0">
              <a:buNone/>
            </a:pPr>
            <a:r>
              <a:rPr lang="en-US" sz="3200" dirty="0">
                <a:solidFill>
                  <a:schemeClr val="bg1"/>
                </a:solidFill>
              </a:rPr>
              <a:t>Chapter 5</a:t>
            </a:r>
          </a:p>
          <a:p>
            <a:pPr marL="0" indent="0">
              <a:buNone/>
            </a:pPr>
            <a:r>
              <a:rPr lang="en-US" sz="2800" dirty="0">
                <a:solidFill>
                  <a:schemeClr val="bg1"/>
                </a:solidFill>
              </a:rPr>
              <a:t>Organizational</a:t>
            </a:r>
            <a:br>
              <a:rPr lang="en-US" sz="2800" dirty="0">
                <a:solidFill>
                  <a:schemeClr val="bg1"/>
                </a:solidFill>
              </a:rPr>
            </a:br>
            <a:r>
              <a:rPr lang="en-US" sz="2800" dirty="0">
                <a:solidFill>
                  <a:schemeClr val="bg1"/>
                </a:solidFill>
              </a:rPr>
              <a:t>Analysis and</a:t>
            </a:r>
            <a:br>
              <a:rPr lang="en-US" sz="2800" dirty="0">
                <a:solidFill>
                  <a:schemeClr val="bg1"/>
                </a:solidFill>
              </a:rPr>
            </a:br>
            <a:r>
              <a:rPr lang="en-US" sz="2800" dirty="0">
                <a:solidFill>
                  <a:schemeClr val="bg1"/>
                </a:solidFill>
              </a:rPr>
              <a:t>Competitive</a:t>
            </a:r>
            <a:br>
              <a:rPr lang="en-US" sz="2800" dirty="0">
                <a:solidFill>
                  <a:schemeClr val="bg1"/>
                </a:solidFill>
              </a:rPr>
            </a:br>
            <a:r>
              <a:rPr lang="en-US" sz="2800" dirty="0">
                <a:solidFill>
                  <a:schemeClr val="bg1"/>
                </a:solidFill>
              </a:rPr>
              <a:t>Advantage</a:t>
            </a:r>
            <a:r>
              <a:rPr lang="en-US" sz="3200" dirty="0">
                <a:solidFill>
                  <a:schemeClr val="bg1"/>
                </a:solidFill>
              </a:rPr>
              <a:t/>
            </a:r>
            <a:br>
              <a:rPr lang="en-US" sz="3200" dirty="0">
                <a:solidFill>
                  <a:schemeClr val="bg1"/>
                </a:solidFill>
              </a:rPr>
            </a:br>
            <a:r>
              <a:rPr lang="en-US" dirty="0"/>
              <a:t/>
            </a:r>
            <a:br>
              <a:rPr lang="en-US" dirty="0"/>
            </a:br>
            <a:endParaRPr lang="en-US" sz="3000" dirty="0">
              <a:solidFill>
                <a:schemeClr val="bg1"/>
              </a:solidFill>
            </a:endParaRPr>
          </a:p>
        </p:txBody>
      </p:sp>
      <p:sp>
        <p:nvSpPr>
          <p:cNvPr id="2" name="Title 1"/>
          <p:cNvSpPr>
            <a:spLocks noGrp="1"/>
          </p:cNvSpPr>
          <p:nvPr>
            <p:ph type="ctrTitle"/>
          </p:nvPr>
        </p:nvSpPr>
        <p:spPr>
          <a:xfrm>
            <a:off x="413521" y="225848"/>
            <a:ext cx="8001000" cy="914400"/>
          </a:xfrm>
        </p:spPr>
        <p:txBody>
          <a:bodyPr/>
          <a:lstStyle/>
          <a:p>
            <a:r>
              <a:rPr lang="en-US" sz="3200" b="1" dirty="0">
                <a:latin typeface="+mj-lt"/>
              </a:rPr>
              <a:t>Strategic Management and </a:t>
            </a:r>
            <a:br>
              <a:rPr lang="en-US" sz="3200" b="1" dirty="0">
                <a:latin typeface="+mj-lt"/>
              </a:rPr>
            </a:br>
            <a:r>
              <a:rPr lang="en-US" sz="3200" b="1" dirty="0">
                <a:latin typeface="+mj-lt"/>
              </a:rPr>
              <a:t>Business Policy 15e, Global Edition</a:t>
            </a:r>
          </a:p>
        </p:txBody>
      </p:sp>
      <p:pic>
        <p:nvPicPr>
          <p:cNvPr id="5" name="Picture 4" descr="alt =&quot;&quot;&#10;"/>
          <p:cNvPicPr>
            <a:picLocks noChangeAspect="1"/>
          </p:cNvPicPr>
          <p:nvPr/>
        </p:nvPicPr>
        <p:blipFill>
          <a:blip r:embed="rId2" cstate="print"/>
          <a:stretch>
            <a:fillRect/>
          </a:stretch>
        </p:blipFill>
        <p:spPr>
          <a:xfrm>
            <a:off x="457200" y="1297642"/>
            <a:ext cx="3956821" cy="4978679"/>
          </a:xfrm>
          <a:prstGeom prst="rect">
            <a:avLst/>
          </a:prstGeom>
        </p:spPr>
      </p:pic>
    </p:spTree>
    <p:extLst>
      <p:ext uri="{BB962C8B-B14F-4D97-AF65-F5344CB8AC3E}">
        <p14:creationId xmlns:p14="http://schemas.microsoft.com/office/powerpoint/2010/main" val="3731083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Learning Objectives (1 of 2)</a:t>
            </a:r>
          </a:p>
        </p:txBody>
      </p:sp>
      <p:sp>
        <p:nvSpPr>
          <p:cNvPr id="3" name="Content Placeholder 2"/>
          <p:cNvSpPr>
            <a:spLocks noGrp="1"/>
          </p:cNvSpPr>
          <p:nvPr>
            <p:ph idx="1"/>
          </p:nvPr>
        </p:nvSpPr>
        <p:spPr/>
        <p:txBody>
          <a:bodyPr>
            <a:normAutofit/>
          </a:bodyPr>
          <a:lstStyle/>
          <a:p>
            <a:pPr marL="740664" indent="-740664">
              <a:buNone/>
            </a:pPr>
            <a:r>
              <a:rPr lang="en-US" sz="2800" b="1" dirty="0">
                <a:solidFill>
                  <a:srgbClr val="007FA3"/>
                </a:solidFill>
              </a:rPr>
              <a:t>5-1</a:t>
            </a:r>
            <a:r>
              <a:rPr lang="en-US" sz="2800" b="1" dirty="0"/>
              <a:t> </a:t>
            </a:r>
            <a:r>
              <a:rPr lang="en-US" sz="2800" dirty="0"/>
              <a:t>Apply the resource-based view of the firm and the VRIO framework to determine core and distinctive competencies</a:t>
            </a:r>
          </a:p>
          <a:p>
            <a:pPr marL="740664" indent="-740664">
              <a:buNone/>
            </a:pPr>
            <a:r>
              <a:rPr lang="en-US" sz="2800" b="1" dirty="0">
                <a:solidFill>
                  <a:srgbClr val="007FA3"/>
                </a:solidFill>
              </a:rPr>
              <a:t>5-2</a:t>
            </a:r>
            <a:r>
              <a:rPr lang="en-US" sz="2800" b="1" dirty="0"/>
              <a:t> </a:t>
            </a:r>
            <a:r>
              <a:rPr lang="en-US" sz="2800" dirty="0"/>
              <a:t>Understand a company business models and how they can be imitated</a:t>
            </a:r>
          </a:p>
          <a:p>
            <a:pPr marL="740664" indent="-740664">
              <a:buNone/>
            </a:pPr>
            <a:r>
              <a:rPr lang="en-US" sz="2800" b="1" dirty="0">
                <a:solidFill>
                  <a:srgbClr val="007FA3"/>
                </a:solidFill>
              </a:rPr>
              <a:t>5-3</a:t>
            </a:r>
            <a:r>
              <a:rPr lang="en-US" sz="2800" b="1" dirty="0"/>
              <a:t> </a:t>
            </a:r>
            <a:r>
              <a:rPr lang="en-US" sz="2800" dirty="0"/>
              <a:t>Use value chain to assess the activities of</a:t>
            </a:r>
            <a:br>
              <a:rPr lang="en-US" sz="2800" dirty="0"/>
            </a:br>
            <a:r>
              <a:rPr lang="en-US" sz="2800" dirty="0"/>
              <a:t>an industry and of an organization</a:t>
            </a:r>
            <a:r>
              <a:rPr lang="en-US" dirty="0"/>
              <a:t/>
            </a:r>
            <a:br>
              <a:rPr lang="en-US" dirty="0"/>
            </a:br>
            <a:r>
              <a:rPr lang="en-US" dirty="0"/>
              <a:t/>
            </a:r>
            <a:br>
              <a:rPr lang="en-US" dirty="0"/>
            </a:br>
            <a:endParaRPr lang="en-US" sz="3000" dirty="0"/>
          </a:p>
        </p:txBody>
      </p:sp>
      <p:sp>
        <p:nvSpPr>
          <p:cNvPr id="5" name="Slide Number Placeholder 4"/>
          <p:cNvSpPr>
            <a:spLocks noGrp="1"/>
          </p:cNvSpPr>
          <p:nvPr>
            <p:ph type="sldNum" sz="quarter" idx="12"/>
          </p:nvPr>
        </p:nvSpPr>
        <p:spPr/>
        <p:txBody>
          <a:bodyPr/>
          <a:lstStyle/>
          <a:p>
            <a:pPr algn="l"/>
            <a:r>
              <a:rPr lang="en-US" dirty="0">
                <a:latin typeface="Verdana" pitchFamily="34" charset="0"/>
                <a:ea typeface="Verdana" pitchFamily="34" charset="0"/>
                <a:cs typeface="Verdana" pitchFamily="34" charset="0"/>
              </a:rPr>
              <a:t>5-</a:t>
            </a:r>
            <a:fld id="{3BA836C6-F704-448B-94C4-5B456B503172}" type="slidenum">
              <a:rPr lang="en-US" smtClean="0">
                <a:latin typeface="Verdana" pitchFamily="34" charset="0"/>
                <a:ea typeface="Verdana" pitchFamily="34" charset="0"/>
                <a:cs typeface="Verdana" pitchFamily="34" charset="0"/>
              </a:rPr>
              <a:pPr algn="l"/>
              <a:t>2</a:t>
            </a:fld>
            <a:endParaRPr lang="en-US"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49243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Learning Objectives (2 of 2)</a:t>
            </a:r>
          </a:p>
        </p:txBody>
      </p:sp>
      <p:sp>
        <p:nvSpPr>
          <p:cNvPr id="3" name="Content Placeholder 2"/>
          <p:cNvSpPr>
            <a:spLocks noGrp="1"/>
          </p:cNvSpPr>
          <p:nvPr>
            <p:ph idx="1"/>
          </p:nvPr>
        </p:nvSpPr>
        <p:spPr/>
        <p:txBody>
          <a:bodyPr>
            <a:normAutofit/>
          </a:bodyPr>
          <a:lstStyle/>
          <a:p>
            <a:pPr marL="682625" indent="-682625">
              <a:buNone/>
            </a:pPr>
            <a:r>
              <a:rPr lang="en-US" sz="2800" b="1" dirty="0">
                <a:solidFill>
                  <a:srgbClr val="007FA3"/>
                </a:solidFill>
              </a:rPr>
              <a:t>5-4</a:t>
            </a:r>
            <a:r>
              <a:rPr lang="en-US" sz="2800" b="1" dirty="0"/>
              <a:t> </a:t>
            </a:r>
            <a:r>
              <a:rPr lang="en-US" sz="2800" dirty="0"/>
              <a:t>Explain why different organizational structures are utilized in business</a:t>
            </a:r>
          </a:p>
          <a:p>
            <a:pPr marL="682625" indent="-682625">
              <a:buNone/>
            </a:pPr>
            <a:r>
              <a:rPr lang="en-US" sz="2800" b="1" dirty="0">
                <a:solidFill>
                  <a:srgbClr val="007FA3"/>
                </a:solidFill>
              </a:rPr>
              <a:t>5-5</a:t>
            </a:r>
            <a:r>
              <a:rPr lang="en-US" sz="2800" b="1" dirty="0"/>
              <a:t> </a:t>
            </a:r>
            <a:r>
              <a:rPr lang="en-US" sz="2800" dirty="0"/>
              <a:t>Assess a company’s corporate culture and how it might affect a proposed strategy</a:t>
            </a:r>
          </a:p>
          <a:p>
            <a:pPr marL="682625" indent="-682625">
              <a:buNone/>
            </a:pPr>
            <a:r>
              <a:rPr lang="en-US" sz="2800" b="1" dirty="0">
                <a:solidFill>
                  <a:srgbClr val="007FA3"/>
                </a:solidFill>
              </a:rPr>
              <a:t>5-6</a:t>
            </a:r>
            <a:r>
              <a:rPr lang="en-US" sz="2800" b="1" dirty="0"/>
              <a:t> </a:t>
            </a:r>
            <a:r>
              <a:rPr lang="en-US" sz="2800" dirty="0"/>
              <a:t>Construct an IFAS Table that summarizes internal factors</a:t>
            </a:r>
          </a:p>
        </p:txBody>
      </p:sp>
      <p:sp>
        <p:nvSpPr>
          <p:cNvPr id="5" name="Slide Number Placeholder 4"/>
          <p:cNvSpPr>
            <a:spLocks noGrp="1"/>
          </p:cNvSpPr>
          <p:nvPr>
            <p:ph type="sldNum" sz="quarter" idx="12"/>
          </p:nvPr>
        </p:nvSpPr>
        <p:spPr/>
        <p:txBody>
          <a:bodyPr/>
          <a:lstStyle/>
          <a:p>
            <a:r>
              <a:rPr lang="en-US" dirty="0"/>
              <a:t>5-</a:t>
            </a:r>
            <a:fld id="{3BA836C6-F704-448B-94C4-5B456B503172}" type="slidenum">
              <a:rPr lang="en-US" smtClean="0"/>
              <a:pPr/>
              <a:t>3</a:t>
            </a:fld>
            <a:endParaRPr lang="en-US" dirty="0"/>
          </a:p>
        </p:txBody>
      </p:sp>
    </p:spTree>
    <p:extLst>
      <p:ext uri="{BB962C8B-B14F-4D97-AF65-F5344CB8AC3E}">
        <p14:creationId xmlns:p14="http://schemas.microsoft.com/office/powerpoint/2010/main" val="3195656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57200"/>
            <a:ext cx="8229600" cy="1097280"/>
          </a:xfrm>
        </p:spPr>
        <p:txBody>
          <a:bodyPr/>
          <a:lstStyle/>
          <a:p>
            <a:r>
              <a:rPr lang="en-US" sz="3600" dirty="0"/>
              <a:t>A Resource-Based Approach</a:t>
            </a:r>
            <a:br>
              <a:rPr lang="en-US" sz="3600" dirty="0"/>
            </a:br>
            <a:r>
              <a:rPr lang="en-US" sz="3600" dirty="0"/>
              <a:t>to Organizational Analysis</a:t>
            </a:r>
          </a:p>
        </p:txBody>
      </p:sp>
      <p:sp>
        <p:nvSpPr>
          <p:cNvPr id="19460" name="Rectangle 2"/>
          <p:cNvSpPr>
            <a:spLocks noGrp="1" noChangeArrowheads="1"/>
          </p:cNvSpPr>
          <p:nvPr>
            <p:ph idx="1"/>
          </p:nvPr>
        </p:nvSpPr>
        <p:spPr>
          <a:xfrm>
            <a:off x="457200" y="1752600"/>
            <a:ext cx="8229600" cy="4525963"/>
          </a:xfrm>
        </p:spPr>
        <p:txBody>
          <a:bodyPr/>
          <a:lstStyle/>
          <a:p>
            <a:r>
              <a:rPr lang="en-US" altLang="en-US" b="1" dirty="0"/>
              <a:t>Organizational analysis</a:t>
            </a:r>
          </a:p>
          <a:p>
            <a:pPr lvl="1"/>
            <a:r>
              <a:rPr lang="en-US" altLang="en-US" dirty="0"/>
              <a:t>concerned with identifying and developing an organization’s resources and competencies</a:t>
            </a:r>
          </a:p>
        </p:txBody>
      </p:sp>
      <p:sp>
        <p:nvSpPr>
          <p:cNvPr id="19459"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cs typeface="Verdana" pitchFamily="34" charset="0"/>
              </a:rPr>
              <a:t>5-</a:t>
            </a:r>
            <a:fld id="{F2569E37-25C8-4B7A-9C5A-9309D5EE0FBD}" type="slidenum">
              <a:rPr lang="en-US" altLang="en-US" sz="900" smtClean="0">
                <a:latin typeface="Verdana" pitchFamily="34" charset="0"/>
                <a:ea typeface="Verdana" pitchFamily="34" charset="0"/>
                <a:cs typeface="Verdana" pitchFamily="34" charset="0"/>
              </a:rPr>
              <a:pPr/>
              <a:t>4</a:t>
            </a:fld>
            <a:endParaRPr lang="en-US" altLang="en-US" sz="9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129295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97280"/>
          </a:xfrm>
        </p:spPr>
        <p:txBody>
          <a:bodyPr/>
          <a:lstStyle/>
          <a:p>
            <a:r>
              <a:rPr lang="en-US" altLang="en-US" sz="3600" dirty="0">
                <a:latin typeface="+mj-lt"/>
              </a:rPr>
              <a:t>Core and Distinctive Competencies</a:t>
            </a:r>
            <a:r>
              <a:rPr lang="en-US" sz="3600" dirty="0">
                <a:latin typeface="+mj-lt"/>
              </a:rPr>
              <a:t>  (1 of 5)</a:t>
            </a:r>
            <a:endParaRPr lang="en-US" sz="3600" b="0" dirty="0">
              <a:latin typeface="+mj-lt"/>
            </a:endParaRPr>
          </a:p>
        </p:txBody>
      </p:sp>
      <p:sp>
        <p:nvSpPr>
          <p:cNvPr id="3" name="Content Placeholder 2"/>
          <p:cNvSpPr>
            <a:spLocks noGrp="1"/>
          </p:cNvSpPr>
          <p:nvPr>
            <p:ph idx="1"/>
          </p:nvPr>
        </p:nvSpPr>
        <p:spPr/>
        <p:txBody>
          <a:bodyPr>
            <a:normAutofit lnSpcReduction="10000"/>
          </a:bodyPr>
          <a:lstStyle/>
          <a:p>
            <a:r>
              <a:rPr lang="en-US" b="1" dirty="0"/>
              <a:t>Resources </a:t>
            </a:r>
            <a:endParaRPr lang="en-US" dirty="0"/>
          </a:p>
          <a:p>
            <a:pPr lvl="1"/>
            <a:r>
              <a:rPr lang="en-US" dirty="0"/>
              <a:t>An organization’s assets and are thus the basic building blocks of the organization.</a:t>
            </a:r>
          </a:p>
          <a:p>
            <a:pPr lvl="1"/>
            <a:r>
              <a:rPr lang="en-US" dirty="0"/>
              <a:t>Tangible, intangible</a:t>
            </a:r>
          </a:p>
          <a:p>
            <a:r>
              <a:rPr lang="en-US" b="1" dirty="0"/>
              <a:t>Capabilities </a:t>
            </a:r>
          </a:p>
          <a:p>
            <a:pPr lvl="1"/>
            <a:r>
              <a:rPr lang="en-US" dirty="0"/>
              <a:t>Refer to a corporation’s ability to exploit its resources. </a:t>
            </a:r>
          </a:p>
          <a:p>
            <a:pPr lvl="1"/>
            <a:r>
              <a:rPr lang="en-US" dirty="0"/>
              <a:t>Consist of business processes and routines that manage the interaction among resources to turn inputs into outputs</a:t>
            </a:r>
          </a:p>
        </p:txBody>
      </p:sp>
      <p:sp>
        <p:nvSpPr>
          <p:cNvPr id="5" name="Slide Number Placeholder 4"/>
          <p:cNvSpPr>
            <a:spLocks noGrp="1"/>
          </p:cNvSpPr>
          <p:nvPr>
            <p:ph type="sldNum" sz="quarter" idx="12"/>
          </p:nvPr>
        </p:nvSpPr>
        <p:spPr/>
        <p:txBody>
          <a:bodyPr/>
          <a:lstStyle/>
          <a:p>
            <a:fld id="{3BA836C6-F704-448B-94C4-5B456B503172}" type="slidenum">
              <a:rPr lang="en-US" smtClean="0">
                <a:latin typeface="Verdana" pitchFamily="34" charset="0"/>
                <a:ea typeface="Verdana" pitchFamily="34" charset="0"/>
                <a:cs typeface="Verdana" pitchFamily="34" charset="0"/>
              </a:rPr>
              <a:pPr/>
              <a:t>5</a:t>
            </a:fld>
            <a:r>
              <a:rPr lang="en-US" dirty="0">
                <a:latin typeface="Verdana" pitchFamily="34" charset="0"/>
                <a:ea typeface="Verdana" pitchFamily="34" charset="0"/>
                <a:cs typeface="Verdana" pitchFamily="34" charset="0"/>
              </a:rPr>
              <a:t>-5</a:t>
            </a:r>
          </a:p>
        </p:txBody>
      </p:sp>
    </p:spTree>
    <p:extLst>
      <p:ext uri="{BB962C8B-B14F-4D97-AF65-F5344CB8AC3E}">
        <p14:creationId xmlns:p14="http://schemas.microsoft.com/office/powerpoint/2010/main" val="4027294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600" dirty="0">
                <a:latin typeface="+mj-lt"/>
              </a:rPr>
              <a:t>Core and Distinctive Competencies  </a:t>
            </a:r>
            <a:r>
              <a:rPr lang="en-US" sz="3600" dirty="0">
                <a:latin typeface="+mj-lt"/>
              </a:rPr>
              <a:t>(2 of 5)</a:t>
            </a:r>
            <a:endParaRPr lang="en-US" sz="3600" b="0" dirty="0">
              <a:latin typeface="+mj-lt"/>
            </a:endParaRPr>
          </a:p>
        </p:txBody>
      </p:sp>
      <p:sp>
        <p:nvSpPr>
          <p:cNvPr id="21508" name="Rectangle 2"/>
          <p:cNvSpPr>
            <a:spLocks noGrp="1" noChangeArrowheads="1"/>
          </p:cNvSpPr>
          <p:nvPr>
            <p:ph idx="1"/>
          </p:nvPr>
        </p:nvSpPr>
        <p:spPr/>
        <p:txBody>
          <a:bodyPr>
            <a:normAutofit/>
          </a:bodyPr>
          <a:lstStyle/>
          <a:p>
            <a:r>
              <a:rPr lang="en-US" altLang="en-US" b="1" dirty="0"/>
              <a:t>Core competency</a:t>
            </a:r>
          </a:p>
          <a:p>
            <a:pPr lvl="1"/>
            <a:r>
              <a:rPr lang="en-US" altLang="en-US" dirty="0"/>
              <a:t>a collection of competencies that cross divisional boundaries, is wide-spread throughout the corporation and is something the corporation does exceedingly well</a:t>
            </a:r>
          </a:p>
          <a:p>
            <a:r>
              <a:rPr lang="en-US" altLang="en-US" b="1" dirty="0"/>
              <a:t>Distinctive competency</a:t>
            </a:r>
          </a:p>
          <a:p>
            <a:pPr lvl="1"/>
            <a:r>
              <a:rPr lang="en-US" altLang="en-US" dirty="0"/>
              <a:t>core competencies that are superior to those of the competition</a:t>
            </a:r>
          </a:p>
        </p:txBody>
      </p:sp>
      <p:sp>
        <p:nvSpPr>
          <p:cNvPr id="21507"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cs typeface="Verdana" pitchFamily="34" charset="0"/>
              </a:rPr>
              <a:t>5-</a:t>
            </a:r>
            <a:fld id="{A2EB20D0-2AED-4B60-8F3F-DF689BBAD5D6}" type="slidenum">
              <a:rPr lang="en-US" altLang="en-US" sz="900" smtClean="0">
                <a:latin typeface="Verdana" pitchFamily="34" charset="0"/>
                <a:ea typeface="Verdana" pitchFamily="34" charset="0"/>
                <a:cs typeface="Verdana" pitchFamily="34" charset="0"/>
              </a:rPr>
              <a:pPr/>
              <a:t>6</a:t>
            </a:fld>
            <a:endParaRPr lang="en-US" altLang="en-US" sz="9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654477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VRIO Framework of Analysis</a:t>
            </a:r>
          </a:p>
        </p:txBody>
      </p:sp>
      <p:sp>
        <p:nvSpPr>
          <p:cNvPr id="9" name="Content Placeholder 8"/>
          <p:cNvSpPr>
            <a:spLocks noGrp="1"/>
          </p:cNvSpPr>
          <p:nvPr>
            <p:ph idx="1"/>
          </p:nvPr>
        </p:nvSpPr>
        <p:spPr>
          <a:xfrm>
            <a:off x="457200" y="1371600"/>
            <a:ext cx="8229600" cy="4525963"/>
          </a:xfrm>
        </p:spPr>
        <p:txBody>
          <a:bodyPr/>
          <a:lstStyle/>
          <a:p>
            <a:pPr marL="514350" indent="-514350">
              <a:buFont typeface="+mj-lt"/>
              <a:buAutoNum type="arabicPeriod"/>
            </a:pPr>
            <a:r>
              <a:rPr lang="en-US" sz="2800" b="1" dirty="0"/>
              <a:t>Valuable: </a:t>
            </a:r>
            <a:r>
              <a:rPr lang="en-US" sz="2800" dirty="0"/>
              <a:t>Does it provide customer value and competitive advantage?</a:t>
            </a:r>
          </a:p>
          <a:p>
            <a:pPr marL="514350" indent="-514350">
              <a:buFont typeface="+mj-lt"/>
              <a:buAutoNum type="arabicPeriod"/>
            </a:pPr>
            <a:r>
              <a:rPr lang="en-US" sz="2800" b="1" dirty="0"/>
              <a:t>Rareness: </a:t>
            </a:r>
            <a:r>
              <a:rPr lang="en-US" sz="2800" dirty="0"/>
              <a:t>Do no other competitors possess it at the same level?</a:t>
            </a:r>
          </a:p>
          <a:p>
            <a:pPr marL="514350" indent="-514350">
              <a:buFont typeface="+mj-lt"/>
              <a:buAutoNum type="arabicPeriod"/>
            </a:pPr>
            <a:r>
              <a:rPr lang="en-US" sz="2800" b="1" dirty="0"/>
              <a:t>Imitability: </a:t>
            </a:r>
            <a:r>
              <a:rPr lang="en-US" sz="2800" dirty="0"/>
              <a:t>Do the competitors have the financial ability to imitate?</a:t>
            </a:r>
          </a:p>
          <a:p>
            <a:pPr marL="514350" indent="-514350">
              <a:buFont typeface="+mj-lt"/>
              <a:buAutoNum type="arabicPeriod"/>
            </a:pPr>
            <a:r>
              <a:rPr lang="en-US" sz="2800" b="1" dirty="0"/>
              <a:t>Organization: </a:t>
            </a:r>
            <a:r>
              <a:rPr lang="en-US" sz="2800" dirty="0"/>
              <a:t>Is the firm organized to exploit the resource?</a:t>
            </a:r>
          </a:p>
        </p:txBody>
      </p:sp>
      <p:sp>
        <p:nvSpPr>
          <p:cNvPr id="5" name="Slide Number Placeholder 4"/>
          <p:cNvSpPr>
            <a:spLocks noGrp="1"/>
          </p:cNvSpPr>
          <p:nvPr>
            <p:ph type="sldNum" sz="quarter" idx="12"/>
          </p:nvPr>
        </p:nvSpPr>
        <p:spPr/>
        <p:txBody>
          <a:bodyPr/>
          <a:lstStyle/>
          <a:p>
            <a:r>
              <a:rPr lang="en-US" dirty="0">
                <a:latin typeface="Verdana" pitchFamily="34" charset="0"/>
                <a:ea typeface="Verdana" pitchFamily="34" charset="0"/>
                <a:cs typeface="Verdana" pitchFamily="34" charset="0"/>
              </a:rPr>
              <a:t>5-</a:t>
            </a:r>
            <a:fld id="{3BA836C6-F704-448B-94C4-5B456B503172}" type="slidenum">
              <a:rPr lang="en-US" smtClean="0">
                <a:latin typeface="Verdana" pitchFamily="34" charset="0"/>
                <a:ea typeface="Verdana" pitchFamily="34" charset="0"/>
                <a:cs typeface="Verdana" pitchFamily="34" charset="0"/>
              </a:rPr>
              <a:pPr/>
              <a:t>7</a:t>
            </a:fld>
            <a:endParaRPr lang="en-US"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501114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381000"/>
            <a:ext cx="8229600" cy="1097280"/>
          </a:xfrm>
        </p:spPr>
        <p:txBody>
          <a:bodyPr/>
          <a:lstStyle/>
          <a:p>
            <a:r>
              <a:rPr lang="en-US" altLang="en-US" sz="3600" dirty="0"/>
              <a:t>Core and Distinctive Competencies  </a:t>
            </a:r>
            <a:r>
              <a:rPr lang="en-US" sz="3600" dirty="0"/>
              <a:t>(3 of 5)</a:t>
            </a:r>
            <a:endParaRPr lang="en-US" sz="3600" b="0" dirty="0"/>
          </a:p>
        </p:txBody>
      </p:sp>
      <p:sp>
        <p:nvSpPr>
          <p:cNvPr id="26628" name="Rectangle 2"/>
          <p:cNvSpPr>
            <a:spLocks noGrp="1" noChangeArrowheads="1"/>
          </p:cNvSpPr>
          <p:nvPr>
            <p:ph idx="1"/>
          </p:nvPr>
        </p:nvSpPr>
        <p:spPr>
          <a:xfrm>
            <a:off x="457200" y="1676400"/>
            <a:ext cx="8229600" cy="4525963"/>
          </a:xfrm>
        </p:spPr>
        <p:txBody>
          <a:bodyPr/>
          <a:lstStyle/>
          <a:p>
            <a:r>
              <a:rPr lang="en-US" altLang="en-US" b="1" dirty="0"/>
              <a:t>Imitability</a:t>
            </a:r>
          </a:p>
          <a:p>
            <a:pPr lvl="1"/>
            <a:r>
              <a:rPr lang="en-US" altLang="en-US" dirty="0"/>
              <a:t>the rate at which a firm’s underlying resources, capabilities, or core competencies can be duplicated by others</a:t>
            </a:r>
          </a:p>
          <a:p>
            <a:endParaRPr lang="en-US" altLang="en-US" dirty="0"/>
          </a:p>
        </p:txBody>
      </p:sp>
      <p:sp>
        <p:nvSpPr>
          <p:cNvPr id="26627"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cs typeface="Verdana" pitchFamily="34" charset="0"/>
              </a:rPr>
              <a:t>5-</a:t>
            </a:r>
            <a:fld id="{1C10D420-0900-4271-A6F2-27FB5D87D602}" type="slidenum">
              <a:rPr lang="en-US" altLang="en-US" sz="900" smtClean="0">
                <a:latin typeface="Verdana" pitchFamily="34" charset="0"/>
                <a:ea typeface="Verdana" pitchFamily="34" charset="0"/>
                <a:cs typeface="Verdana" pitchFamily="34" charset="0"/>
              </a:rPr>
              <a:pPr/>
              <a:t>8</a:t>
            </a:fld>
            <a:endParaRPr lang="en-US" altLang="en-US" sz="9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183888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600" dirty="0"/>
              <a:t>Core and Distinctive Competencies  </a:t>
            </a:r>
            <a:r>
              <a:rPr lang="en-US" sz="3600" dirty="0"/>
              <a:t>(4 of 5)</a:t>
            </a:r>
            <a:endParaRPr lang="en-US" sz="3600" b="0" dirty="0"/>
          </a:p>
        </p:txBody>
      </p:sp>
      <p:sp>
        <p:nvSpPr>
          <p:cNvPr id="27652" name="Rectangle 2"/>
          <p:cNvSpPr>
            <a:spLocks noGrp="1" noChangeArrowheads="1"/>
          </p:cNvSpPr>
          <p:nvPr>
            <p:ph idx="1"/>
          </p:nvPr>
        </p:nvSpPr>
        <p:spPr/>
        <p:txBody>
          <a:bodyPr>
            <a:normAutofit fontScale="85000" lnSpcReduction="10000"/>
          </a:bodyPr>
          <a:lstStyle/>
          <a:p>
            <a:r>
              <a:rPr lang="en-US" altLang="en-US" b="1" dirty="0"/>
              <a:t>Transparency</a:t>
            </a:r>
          </a:p>
          <a:p>
            <a:pPr lvl="1"/>
            <a:r>
              <a:rPr lang="en-US" altLang="en-US" dirty="0"/>
              <a:t>the speed at which other firms under the relationship of resources and capabilities support a successful strategy</a:t>
            </a:r>
          </a:p>
          <a:p>
            <a:r>
              <a:rPr lang="en-US" altLang="en-US" b="1" dirty="0"/>
              <a:t>Transferability</a:t>
            </a:r>
          </a:p>
          <a:p>
            <a:pPr lvl="1"/>
            <a:r>
              <a:rPr lang="en-US" altLang="en-US" dirty="0"/>
              <a:t>the ability of competitors to gather the resources and capabilities necessary to support a competitive challenge</a:t>
            </a:r>
          </a:p>
          <a:p>
            <a:r>
              <a:rPr lang="en-US" altLang="en-US" b="1" dirty="0"/>
              <a:t>Replicability</a:t>
            </a:r>
          </a:p>
          <a:p>
            <a:pPr lvl="1"/>
            <a:r>
              <a:rPr lang="en-US" altLang="en-US" dirty="0"/>
              <a:t>the ability of competitors to use duplicated resources and capabilities to imitate the other firm’s success</a:t>
            </a:r>
          </a:p>
        </p:txBody>
      </p:sp>
      <p:sp>
        <p:nvSpPr>
          <p:cNvPr id="27651"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cs typeface="Verdana" pitchFamily="34" charset="0"/>
              </a:rPr>
              <a:t>5-</a:t>
            </a:r>
            <a:fld id="{655AABEE-1985-4F74-924C-22D4CF020F66}" type="slidenum">
              <a:rPr lang="en-US" altLang="en-US" sz="900" smtClean="0">
                <a:latin typeface="Verdana" pitchFamily="34" charset="0"/>
                <a:ea typeface="Verdana" pitchFamily="34" charset="0"/>
                <a:cs typeface="Verdana" pitchFamily="34" charset="0"/>
              </a:rPr>
              <a:pPr/>
              <a:t>9</a:t>
            </a:fld>
            <a:endParaRPr lang="en-US" altLang="en-US" sz="9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828761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1097280"/>
          </a:xfrm>
        </p:spPr>
        <p:txBody>
          <a:bodyPr/>
          <a:lstStyle/>
          <a:p>
            <a:r>
              <a:rPr lang="en-US" altLang="en-US" sz="3600" dirty="0"/>
              <a:t>Core and Distinctive Competencies  </a:t>
            </a:r>
            <a:r>
              <a:rPr lang="en-US" sz="3600" dirty="0"/>
              <a:t>(5 of 5)</a:t>
            </a:r>
            <a:endParaRPr lang="en-US" sz="3600" b="0" dirty="0"/>
          </a:p>
        </p:txBody>
      </p:sp>
      <p:sp>
        <p:nvSpPr>
          <p:cNvPr id="28676" name="Rectangle 2"/>
          <p:cNvSpPr>
            <a:spLocks noGrp="1" noChangeArrowheads="1"/>
          </p:cNvSpPr>
          <p:nvPr>
            <p:ph idx="1"/>
          </p:nvPr>
        </p:nvSpPr>
        <p:spPr>
          <a:xfrm>
            <a:off x="457200" y="1828800"/>
            <a:ext cx="8229600" cy="4525963"/>
          </a:xfrm>
        </p:spPr>
        <p:txBody>
          <a:bodyPr/>
          <a:lstStyle/>
          <a:p>
            <a:r>
              <a:rPr lang="en-US" altLang="en-US" b="1" dirty="0"/>
              <a:t>Explicit knowledge</a:t>
            </a:r>
          </a:p>
          <a:p>
            <a:pPr lvl="1"/>
            <a:r>
              <a:rPr lang="en-US" altLang="en-US" dirty="0"/>
              <a:t>knowledge that can be easily articulated and communicated</a:t>
            </a:r>
          </a:p>
          <a:p>
            <a:endParaRPr lang="en-US" altLang="en-US" sz="800" dirty="0"/>
          </a:p>
          <a:p>
            <a:r>
              <a:rPr lang="en-US" altLang="en-US" b="1" dirty="0"/>
              <a:t>Tacit knowledge</a:t>
            </a:r>
          </a:p>
          <a:p>
            <a:pPr lvl="1"/>
            <a:r>
              <a:rPr lang="en-US" altLang="en-US" dirty="0"/>
              <a:t>knowledge that is not easily communicated because it is deeply rooted in employee experience or in the company’s culture</a:t>
            </a:r>
          </a:p>
        </p:txBody>
      </p:sp>
      <p:sp>
        <p:nvSpPr>
          <p:cNvPr id="28675"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cs typeface="Verdana" pitchFamily="34" charset="0"/>
              </a:rPr>
              <a:t>5-</a:t>
            </a:r>
            <a:fld id="{E04634A0-8609-48E6-889F-308EA4EB253F}" type="slidenum">
              <a:rPr lang="en-US" altLang="en-US" sz="900" smtClean="0">
                <a:latin typeface="Verdana" pitchFamily="34" charset="0"/>
                <a:ea typeface="Verdana" pitchFamily="34" charset="0"/>
                <a:cs typeface="Verdana" pitchFamily="34" charset="0"/>
              </a:rPr>
              <a:pPr/>
              <a:t>10</a:t>
            </a:fld>
            <a:endParaRPr lang="en-US" altLang="en-US" sz="9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431967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81000"/>
            <a:ext cx="8229600" cy="1097280"/>
          </a:xfrm>
        </p:spPr>
        <p:txBody>
          <a:bodyPr/>
          <a:lstStyle/>
          <a:p>
            <a:r>
              <a:rPr lang="en-US" sz="3600" dirty="0"/>
              <a:t>Business Models (1 of 4)</a:t>
            </a:r>
          </a:p>
        </p:txBody>
      </p:sp>
      <p:sp>
        <p:nvSpPr>
          <p:cNvPr id="30724" name="Rectangle 2"/>
          <p:cNvSpPr>
            <a:spLocks noGrp="1" noChangeArrowheads="1"/>
          </p:cNvSpPr>
          <p:nvPr>
            <p:ph idx="1"/>
          </p:nvPr>
        </p:nvSpPr>
        <p:spPr/>
        <p:txBody>
          <a:bodyPr>
            <a:normAutofit/>
          </a:bodyPr>
          <a:lstStyle/>
          <a:p>
            <a:r>
              <a:rPr lang="en-US" altLang="en-US" b="1" dirty="0"/>
              <a:t>Business model</a:t>
            </a:r>
          </a:p>
          <a:p>
            <a:pPr lvl="1"/>
            <a:r>
              <a:rPr lang="en-US" altLang="en-US" dirty="0"/>
              <a:t>a company’s method for making money in the current business environment</a:t>
            </a:r>
          </a:p>
          <a:p>
            <a:pPr lvl="1"/>
            <a:r>
              <a:rPr lang="en-US" dirty="0"/>
              <a:t>includes the key structural and operational characteristics of a firm—how it earns revenue and makes a profit</a:t>
            </a:r>
            <a:endParaRPr lang="en-US" altLang="en-US" dirty="0"/>
          </a:p>
          <a:p>
            <a:endParaRPr lang="en-US" altLang="en-US" dirty="0"/>
          </a:p>
          <a:p>
            <a:endParaRPr lang="en-US" altLang="en-US" dirty="0"/>
          </a:p>
        </p:txBody>
      </p:sp>
      <p:sp>
        <p:nvSpPr>
          <p:cNvPr id="30723"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cs typeface="Verdana" pitchFamily="34" charset="0"/>
              </a:rPr>
              <a:t>5-</a:t>
            </a:r>
            <a:fld id="{901CC51F-39BE-4184-A671-1A5B09D30153}" type="slidenum">
              <a:rPr lang="en-US" altLang="en-US" sz="900" smtClean="0">
                <a:latin typeface="Verdana" pitchFamily="34" charset="0"/>
                <a:ea typeface="Verdana" pitchFamily="34" charset="0"/>
                <a:cs typeface="Verdana" pitchFamily="34" charset="0"/>
              </a:rPr>
              <a:pPr/>
              <a:t>11</a:t>
            </a:fld>
            <a:endParaRPr lang="en-US" altLang="en-US" sz="9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672501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Business Models (2 of 4)</a:t>
            </a:r>
          </a:p>
        </p:txBody>
      </p:sp>
      <p:sp>
        <p:nvSpPr>
          <p:cNvPr id="3" name="Content Placeholder 2"/>
          <p:cNvSpPr>
            <a:spLocks noGrp="1"/>
          </p:cNvSpPr>
          <p:nvPr>
            <p:ph idx="1"/>
          </p:nvPr>
        </p:nvSpPr>
        <p:spPr>
          <a:xfrm>
            <a:off x="457200" y="1295400"/>
            <a:ext cx="8229600" cy="4525963"/>
          </a:xfrm>
        </p:spPr>
        <p:txBody>
          <a:bodyPr/>
          <a:lstStyle/>
          <a:p>
            <a:pPr marL="0" indent="0">
              <a:buNone/>
            </a:pPr>
            <a:r>
              <a:rPr lang="en-US" dirty="0"/>
              <a:t>A </a:t>
            </a:r>
            <a:r>
              <a:rPr lang="en-US" b="1" dirty="0"/>
              <a:t>business model </a:t>
            </a:r>
            <a:r>
              <a:rPr lang="en-US" dirty="0"/>
              <a:t>is usually composed of five elements:</a:t>
            </a:r>
          </a:p>
          <a:p>
            <a:r>
              <a:rPr lang="en-US" sz="2800" dirty="0"/>
              <a:t>Who it serves</a:t>
            </a:r>
          </a:p>
          <a:p>
            <a:r>
              <a:rPr lang="en-US" sz="2800" dirty="0"/>
              <a:t>What it provides</a:t>
            </a:r>
          </a:p>
          <a:p>
            <a:r>
              <a:rPr lang="en-US" sz="2800" dirty="0"/>
              <a:t>How it makes money</a:t>
            </a:r>
          </a:p>
          <a:p>
            <a:r>
              <a:rPr lang="en-US" sz="2800" dirty="0"/>
              <a:t>How it differentiates and sustains competitive advantage</a:t>
            </a:r>
          </a:p>
          <a:p>
            <a:r>
              <a:rPr lang="en-US" sz="2800" dirty="0"/>
              <a:t>How it provides its product/service</a:t>
            </a:r>
          </a:p>
        </p:txBody>
      </p:sp>
      <p:sp>
        <p:nvSpPr>
          <p:cNvPr id="5" name="Slide Number Placeholder 4"/>
          <p:cNvSpPr>
            <a:spLocks noGrp="1"/>
          </p:cNvSpPr>
          <p:nvPr>
            <p:ph type="sldNum" sz="quarter" idx="12"/>
          </p:nvPr>
        </p:nvSpPr>
        <p:spPr/>
        <p:txBody>
          <a:bodyPr/>
          <a:lstStyle/>
          <a:p>
            <a:r>
              <a:rPr lang="en-US" dirty="0">
                <a:latin typeface="Verdana" pitchFamily="34" charset="0"/>
                <a:ea typeface="Verdana" pitchFamily="34" charset="0"/>
                <a:cs typeface="Verdana" pitchFamily="34" charset="0"/>
              </a:rPr>
              <a:t>5-</a:t>
            </a:r>
            <a:fld id="{3BA836C6-F704-448B-94C4-5B456B503172}" type="slidenum">
              <a:rPr lang="en-US" smtClean="0">
                <a:latin typeface="Verdana" pitchFamily="34" charset="0"/>
                <a:ea typeface="Verdana" pitchFamily="34" charset="0"/>
                <a:cs typeface="Verdana" pitchFamily="34" charset="0"/>
              </a:rPr>
              <a:pPr/>
              <a:t>12</a:t>
            </a:fld>
            <a:endParaRPr lang="en-US"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538844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latin typeface="+mj-lt"/>
              </a:rPr>
              <a:t>Business Models (3 of 4)</a:t>
            </a:r>
          </a:p>
        </p:txBody>
      </p:sp>
      <p:sp>
        <p:nvSpPr>
          <p:cNvPr id="31748" name="Rectangle 2"/>
          <p:cNvSpPr>
            <a:spLocks noGrp="1" noChangeArrowheads="1"/>
          </p:cNvSpPr>
          <p:nvPr>
            <p:ph idx="1"/>
          </p:nvPr>
        </p:nvSpPr>
        <p:spPr>
          <a:xfrm>
            <a:off x="457200" y="1371600"/>
            <a:ext cx="8229600" cy="4525963"/>
          </a:xfrm>
        </p:spPr>
        <p:txBody>
          <a:bodyPr/>
          <a:lstStyle/>
          <a:p>
            <a:pPr marL="0" indent="0">
              <a:buNone/>
            </a:pPr>
            <a:r>
              <a:rPr lang="en-US" sz="2800" dirty="0"/>
              <a:t>Some of the many possible business models are:</a:t>
            </a:r>
            <a:endParaRPr lang="en-US" altLang="en-US" sz="2800" dirty="0"/>
          </a:p>
          <a:p>
            <a:r>
              <a:rPr lang="en-US" altLang="en-US" sz="2800" dirty="0"/>
              <a:t>Customer solutions model</a:t>
            </a:r>
          </a:p>
          <a:p>
            <a:r>
              <a:rPr lang="en-US" altLang="en-US" sz="2800" dirty="0"/>
              <a:t>Profit pyramid model</a:t>
            </a:r>
          </a:p>
          <a:p>
            <a:r>
              <a:rPr lang="en-US" altLang="en-US" sz="2800" dirty="0"/>
              <a:t>Multi-component system/installed base model</a:t>
            </a:r>
          </a:p>
          <a:p>
            <a:r>
              <a:rPr lang="en-US" altLang="en-US" sz="2800" dirty="0"/>
              <a:t>Advertising model</a:t>
            </a:r>
          </a:p>
          <a:p>
            <a:r>
              <a:rPr lang="en-US" altLang="en-US" sz="2800" dirty="0"/>
              <a:t>Switchboard model</a:t>
            </a:r>
          </a:p>
        </p:txBody>
      </p:sp>
      <p:sp>
        <p:nvSpPr>
          <p:cNvPr id="31747"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cs typeface="Verdana" pitchFamily="34" charset="0"/>
              </a:rPr>
              <a:t>5-</a:t>
            </a:r>
            <a:fld id="{85A5C461-56E4-4037-A175-7D50E03BDF34}" type="slidenum">
              <a:rPr lang="en-US" altLang="en-US" sz="900" smtClean="0">
                <a:latin typeface="Verdana" pitchFamily="34" charset="0"/>
                <a:ea typeface="Verdana" pitchFamily="34" charset="0"/>
                <a:cs typeface="Verdana" pitchFamily="34" charset="0"/>
              </a:rPr>
              <a:pPr/>
              <a:t>13</a:t>
            </a:fld>
            <a:endParaRPr lang="en-US" altLang="en-US" sz="9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019059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Business Models (4 of 4)</a:t>
            </a:r>
          </a:p>
        </p:txBody>
      </p:sp>
      <p:sp>
        <p:nvSpPr>
          <p:cNvPr id="3" name="Content Placeholder 2"/>
          <p:cNvSpPr>
            <a:spLocks noGrp="1"/>
          </p:cNvSpPr>
          <p:nvPr>
            <p:ph idx="1"/>
          </p:nvPr>
        </p:nvSpPr>
        <p:spPr>
          <a:xfrm>
            <a:off x="457200" y="1295400"/>
            <a:ext cx="8229600" cy="4525963"/>
          </a:xfrm>
        </p:spPr>
        <p:txBody>
          <a:bodyPr/>
          <a:lstStyle/>
          <a:p>
            <a:pPr marL="0" indent="0">
              <a:buNone/>
            </a:pPr>
            <a:r>
              <a:rPr lang="en-US" sz="2800" dirty="0"/>
              <a:t>Some other possible business models are:</a:t>
            </a:r>
          </a:p>
          <a:p>
            <a:r>
              <a:rPr lang="en-US" altLang="en-US" sz="2800" dirty="0"/>
              <a:t>Time model</a:t>
            </a:r>
          </a:p>
          <a:p>
            <a:r>
              <a:rPr lang="en-US" altLang="en-US" sz="2800" dirty="0"/>
              <a:t>Efficiency model</a:t>
            </a:r>
          </a:p>
          <a:p>
            <a:r>
              <a:rPr lang="en-US" altLang="en-US" sz="2800" dirty="0"/>
              <a:t>Blockbuster model</a:t>
            </a:r>
          </a:p>
          <a:p>
            <a:r>
              <a:rPr lang="en-US" altLang="en-US" sz="2800" dirty="0"/>
              <a:t>Profit multiplier model</a:t>
            </a:r>
          </a:p>
          <a:p>
            <a:r>
              <a:rPr lang="en-US" altLang="en-US" sz="2800" dirty="0"/>
              <a:t>Entrepreneurial model</a:t>
            </a:r>
          </a:p>
          <a:p>
            <a:r>
              <a:rPr lang="en-US" altLang="en-US" sz="2800" dirty="0"/>
              <a:t>De facto industry standard model</a:t>
            </a:r>
          </a:p>
          <a:p>
            <a:endParaRPr lang="en-US" altLang="en-US" dirty="0"/>
          </a:p>
          <a:p>
            <a:endParaRPr lang="en-US" dirty="0"/>
          </a:p>
        </p:txBody>
      </p:sp>
      <p:sp>
        <p:nvSpPr>
          <p:cNvPr id="5" name="Slide Number Placeholder 4"/>
          <p:cNvSpPr>
            <a:spLocks noGrp="1"/>
          </p:cNvSpPr>
          <p:nvPr>
            <p:ph type="sldNum" sz="quarter" idx="12"/>
          </p:nvPr>
        </p:nvSpPr>
        <p:spPr/>
        <p:txBody>
          <a:bodyPr/>
          <a:lstStyle/>
          <a:p>
            <a:r>
              <a:rPr lang="en-US" dirty="0">
                <a:latin typeface="Verdana" pitchFamily="34" charset="0"/>
                <a:ea typeface="Verdana" pitchFamily="34" charset="0"/>
                <a:cs typeface="Verdana" pitchFamily="34" charset="0"/>
              </a:rPr>
              <a:t>5-</a:t>
            </a:r>
            <a:fld id="{3BA836C6-F704-448B-94C4-5B456B503172}" type="slidenum">
              <a:rPr lang="en-US" smtClean="0">
                <a:latin typeface="Verdana" pitchFamily="34" charset="0"/>
                <a:ea typeface="Verdana" pitchFamily="34" charset="0"/>
                <a:cs typeface="Verdana" pitchFamily="34" charset="0"/>
              </a:rPr>
              <a:pPr/>
              <a:t>14</a:t>
            </a:fld>
            <a:endParaRPr lang="en-US"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119901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dirty="0">
                <a:latin typeface="Verdana" pitchFamily="34" charset="0"/>
                <a:ea typeface="Verdana" pitchFamily="34" charset="0"/>
                <a:cs typeface="Verdana" pitchFamily="34" charset="0"/>
              </a:rPr>
              <a:t>5-</a:t>
            </a:r>
            <a:fld id="{3BA836C6-F704-448B-94C4-5B456B503172}" type="slidenum">
              <a:rPr lang="en-US" smtClean="0">
                <a:latin typeface="Verdana" pitchFamily="34" charset="0"/>
                <a:ea typeface="Verdana" pitchFamily="34" charset="0"/>
                <a:cs typeface="Verdana" pitchFamily="34" charset="0"/>
              </a:rPr>
              <a:pPr/>
              <a:t>15</a:t>
            </a:fld>
            <a:endParaRPr lang="en-US" dirty="0">
              <a:latin typeface="Verdana" pitchFamily="34" charset="0"/>
              <a:ea typeface="Verdana" pitchFamily="34" charset="0"/>
              <a:cs typeface="Verdana" pitchFamily="34" charset="0"/>
            </a:endParaRPr>
          </a:p>
        </p:txBody>
      </p:sp>
      <p:pic>
        <p:nvPicPr>
          <p:cNvPr id="1026" name="Picture 2" descr="A value chain is a linked set of value-creating activities that begin with basic raw materials coming from suppliers, moving on to a series of value-added activities involved&#10;in producing and marketing a product or service, and ending with distributors getting&#10;the final goods into the hands of the ultimate consumer. Value-chain analysis works&#10;for every type of business regardless of whether they provide a service or manufacture&#10;a product. See Figure 5–1 for an example of a typical value chain for a manufactured&#10;product. The focus of value-chain analysis is to examine the corporation in the context of&#10;the overall chain of value-creating activities, of which the firm may be only a small 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4419600"/>
            <a:ext cx="6781800" cy="918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457200" y="1371601"/>
            <a:ext cx="8229600" cy="3886200"/>
          </a:xfrm>
        </p:spPr>
        <p:txBody>
          <a:bodyPr>
            <a:normAutofit/>
          </a:bodyPr>
          <a:lstStyle/>
          <a:p>
            <a:r>
              <a:rPr lang="en-US" b="1" dirty="0"/>
              <a:t>Value chain </a:t>
            </a:r>
            <a:endParaRPr lang="en-US" dirty="0"/>
          </a:p>
          <a:p>
            <a:pPr lvl="1"/>
            <a:r>
              <a:rPr lang="en-US" sz="2400" dirty="0"/>
              <a:t>a linked set of value-creating activities that begin with basic raw materials coming from suppliers moving on to a series of value-added activities involved in producing and marketing a product or service, and ending with distributors getting the final goods into the hands of the ultimate consumer.</a:t>
            </a:r>
          </a:p>
        </p:txBody>
      </p:sp>
      <p:sp>
        <p:nvSpPr>
          <p:cNvPr id="2" name="Title 1"/>
          <p:cNvSpPr>
            <a:spLocks noGrp="1"/>
          </p:cNvSpPr>
          <p:nvPr>
            <p:ph type="title"/>
          </p:nvPr>
        </p:nvSpPr>
        <p:spPr/>
        <p:txBody>
          <a:bodyPr/>
          <a:lstStyle/>
          <a:p>
            <a:r>
              <a:rPr lang="en-US" sz="3600" dirty="0"/>
              <a:t>Value-Chain Analysis</a:t>
            </a:r>
          </a:p>
        </p:txBody>
      </p:sp>
      <p:sp>
        <p:nvSpPr>
          <p:cNvPr id="4" name="TextBox 3"/>
          <p:cNvSpPr txBox="1"/>
          <p:nvPr/>
        </p:nvSpPr>
        <p:spPr>
          <a:xfrm>
            <a:off x="1219200" y="5410200"/>
            <a:ext cx="6324600" cy="338554"/>
          </a:xfrm>
          <a:prstGeom prst="rect">
            <a:avLst/>
          </a:prstGeom>
          <a:noFill/>
        </p:spPr>
        <p:txBody>
          <a:bodyPr wrap="square" rtlCol="0">
            <a:spAutoFit/>
          </a:bodyPr>
          <a:lstStyle/>
          <a:p>
            <a:r>
              <a:rPr lang="en-US" sz="1600" b="1" dirty="0"/>
              <a:t>Figure 5-1: Typical Value Chain for a Manufactured Product</a:t>
            </a:r>
          </a:p>
        </p:txBody>
      </p:sp>
    </p:spTree>
    <p:extLst>
      <p:ext uri="{BB962C8B-B14F-4D97-AF65-F5344CB8AC3E}">
        <p14:creationId xmlns:p14="http://schemas.microsoft.com/office/powerpoint/2010/main" val="3121478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600" dirty="0"/>
              <a:t>Industry Value Chain Analysis</a:t>
            </a:r>
            <a:endParaRPr lang="en-US" sz="3600" dirty="0"/>
          </a:p>
        </p:txBody>
      </p:sp>
      <p:sp>
        <p:nvSpPr>
          <p:cNvPr id="34820" name="Rectangle 2"/>
          <p:cNvSpPr>
            <a:spLocks noGrp="1" noChangeArrowheads="1"/>
          </p:cNvSpPr>
          <p:nvPr>
            <p:ph idx="1"/>
          </p:nvPr>
        </p:nvSpPr>
        <p:spPr>
          <a:xfrm>
            <a:off x="457200" y="1295400"/>
            <a:ext cx="8229600" cy="4525963"/>
          </a:xfrm>
        </p:spPr>
        <p:txBody>
          <a:bodyPr>
            <a:normAutofit/>
          </a:bodyPr>
          <a:lstStyle/>
          <a:p>
            <a:pPr marL="0" indent="0">
              <a:buNone/>
            </a:pPr>
            <a:r>
              <a:rPr lang="en-US" altLang="en-US" b="1" dirty="0"/>
              <a:t>Value chain segments </a:t>
            </a:r>
            <a:r>
              <a:rPr lang="en-US" altLang="en-US" dirty="0"/>
              <a:t>include:</a:t>
            </a:r>
          </a:p>
          <a:p>
            <a:r>
              <a:rPr lang="en-US" altLang="en-US" dirty="0"/>
              <a:t>Upstream</a:t>
            </a:r>
          </a:p>
          <a:p>
            <a:r>
              <a:rPr lang="en-US" altLang="en-US" dirty="0"/>
              <a:t>Downstream</a:t>
            </a:r>
          </a:p>
          <a:p>
            <a:endParaRPr lang="en-US" altLang="en-US" sz="800" dirty="0"/>
          </a:p>
          <a:p>
            <a:r>
              <a:rPr lang="en-US" altLang="en-US" b="1" dirty="0"/>
              <a:t>Center of gravity</a:t>
            </a:r>
          </a:p>
          <a:p>
            <a:pPr lvl="1"/>
            <a:r>
              <a:rPr lang="en-US" altLang="en-US" dirty="0"/>
              <a:t>the part of the chain that is most important to the company and the point where its core competencies lie</a:t>
            </a:r>
          </a:p>
        </p:txBody>
      </p:sp>
      <p:sp>
        <p:nvSpPr>
          <p:cNvPr id="34819" name="Slide Number Placeholder 7"/>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cs typeface="Verdana" pitchFamily="34" charset="0"/>
              </a:rPr>
              <a:t>5-</a:t>
            </a:r>
            <a:fld id="{FD8259B9-41AA-442F-BF68-6E225CC100DC}" type="slidenum">
              <a:rPr lang="en-US" altLang="en-US" sz="900" smtClean="0">
                <a:latin typeface="Verdana" pitchFamily="34" charset="0"/>
                <a:ea typeface="Verdana" pitchFamily="34" charset="0"/>
                <a:cs typeface="Verdana" pitchFamily="34" charset="0"/>
              </a:rPr>
              <a:pPr/>
              <a:t>16</a:t>
            </a:fld>
            <a:endParaRPr lang="en-US" altLang="en-US" sz="9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806827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 Corporation’s Value Chain</a:t>
            </a:r>
          </a:p>
        </p:txBody>
      </p:sp>
      <p:sp>
        <p:nvSpPr>
          <p:cNvPr id="2" name="Footer Placeholder 1"/>
          <p:cNvSpPr>
            <a:spLocks noGrp="1"/>
          </p:cNvSpPr>
          <p:nvPr>
            <p:ph type="ftr" sz="quarter" idx="11"/>
          </p:nvPr>
        </p:nvSpPr>
        <p:spPr/>
        <p:txBody>
          <a:bodyPr/>
          <a:lstStyle/>
          <a:p>
            <a:r>
              <a:rPr lang="en-US" dirty="0"/>
              <a:t>Copyright © 2015 Pearson Education, Inc. </a:t>
            </a:r>
          </a:p>
        </p:txBody>
      </p:sp>
      <p:sp>
        <p:nvSpPr>
          <p:cNvPr id="3686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pPr eaLnBrk="1" hangingPunct="1"/>
            <a:r>
              <a:rPr lang="en-US" altLang="en-US" sz="1400" dirty="0"/>
              <a:t>5-</a:t>
            </a:r>
            <a:fld id="{956AC287-42EA-47DD-9D91-DBA07C618705}" type="slidenum">
              <a:rPr lang="en-US" altLang="en-US" sz="1400" smtClean="0"/>
              <a:pPr eaLnBrk="1" hangingPunct="1"/>
              <a:t>17</a:t>
            </a:fld>
            <a:endParaRPr lang="en-US" altLang="en-US" sz="1400"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757082"/>
            <a:ext cx="8542136" cy="4110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1745798"/>
      </p:ext>
    </p:extLst>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097280"/>
          </a:xfrm>
        </p:spPr>
        <p:txBody>
          <a:bodyPr anchor="ctr"/>
          <a:lstStyle/>
          <a:p>
            <a:r>
              <a:rPr lang="en-US" altLang="en-US" sz="3600" dirty="0">
                <a:latin typeface="+mn-lt"/>
              </a:rPr>
              <a:t>Corporate Value Chain Analysis </a:t>
            </a:r>
            <a:br>
              <a:rPr lang="en-US" altLang="en-US" sz="3600" dirty="0">
                <a:latin typeface="+mn-lt"/>
              </a:rPr>
            </a:br>
            <a:r>
              <a:rPr lang="en-US" sz="3600" dirty="0">
                <a:latin typeface="Arial"/>
                <a:cs typeface="Calibri" panose="020F0502020204030204" pitchFamily="34" charset="0"/>
              </a:rPr>
              <a:t>(1 of 2)</a:t>
            </a:r>
            <a:endParaRPr lang="en-US" sz="3600" dirty="0">
              <a:latin typeface="+mn-lt"/>
            </a:endParaRPr>
          </a:p>
        </p:txBody>
      </p:sp>
      <p:sp>
        <p:nvSpPr>
          <p:cNvPr id="3" name="Text Placeholder 2"/>
          <p:cNvSpPr>
            <a:spLocks noGrp="1"/>
          </p:cNvSpPr>
          <p:nvPr>
            <p:ph type="body" idx="1"/>
          </p:nvPr>
        </p:nvSpPr>
        <p:spPr>
          <a:xfrm>
            <a:off x="381000" y="1447800"/>
            <a:ext cx="4038600" cy="639762"/>
          </a:xfrm>
        </p:spPr>
        <p:txBody>
          <a:bodyPr/>
          <a:lstStyle/>
          <a:p>
            <a:pPr algn="ctr"/>
            <a:r>
              <a:rPr lang="en-US" altLang="en-US" sz="2800" dirty="0"/>
              <a:t>Primary Activities</a:t>
            </a:r>
          </a:p>
        </p:txBody>
      </p:sp>
      <p:sp>
        <p:nvSpPr>
          <p:cNvPr id="4" name="Content Placeholder 3"/>
          <p:cNvSpPr>
            <a:spLocks noGrp="1"/>
          </p:cNvSpPr>
          <p:nvPr>
            <p:ph sz="half" idx="2"/>
          </p:nvPr>
        </p:nvSpPr>
        <p:spPr>
          <a:xfrm>
            <a:off x="381000" y="2362200"/>
            <a:ext cx="4040188" cy="3951288"/>
          </a:xfrm>
        </p:spPr>
        <p:txBody>
          <a:bodyPr/>
          <a:lstStyle/>
          <a:p>
            <a:pPr marL="155448" indent="-609600"/>
            <a:r>
              <a:rPr lang="en-US" altLang="en-US" sz="2800" dirty="0"/>
              <a:t>Inbound logistics</a:t>
            </a:r>
          </a:p>
          <a:p>
            <a:pPr marL="155448" indent="-609600"/>
            <a:r>
              <a:rPr lang="en-US" altLang="en-US" sz="2800" dirty="0"/>
              <a:t>Operations</a:t>
            </a:r>
          </a:p>
          <a:p>
            <a:pPr marL="155448" indent="-609600"/>
            <a:r>
              <a:rPr lang="en-US" altLang="en-US" sz="2800" dirty="0"/>
              <a:t>Outbound logistics</a:t>
            </a:r>
          </a:p>
          <a:p>
            <a:endParaRPr lang="en-US" dirty="0"/>
          </a:p>
        </p:txBody>
      </p:sp>
      <p:sp>
        <p:nvSpPr>
          <p:cNvPr id="5" name="Text Placeholder 4"/>
          <p:cNvSpPr>
            <a:spLocks noGrp="1"/>
          </p:cNvSpPr>
          <p:nvPr>
            <p:ph type="body" sz="quarter" idx="3"/>
          </p:nvPr>
        </p:nvSpPr>
        <p:spPr>
          <a:xfrm>
            <a:off x="4648200" y="1447800"/>
            <a:ext cx="4041775" cy="639762"/>
          </a:xfrm>
        </p:spPr>
        <p:txBody>
          <a:bodyPr/>
          <a:lstStyle/>
          <a:p>
            <a:pPr algn="ctr"/>
            <a:r>
              <a:rPr lang="en-US" altLang="en-US" sz="2800" dirty="0">
                <a:latin typeface="+mj-lt"/>
              </a:rPr>
              <a:t>Support Activities</a:t>
            </a:r>
          </a:p>
        </p:txBody>
      </p:sp>
      <p:sp>
        <p:nvSpPr>
          <p:cNvPr id="6" name="Content Placeholder 5"/>
          <p:cNvSpPr>
            <a:spLocks noGrp="1"/>
          </p:cNvSpPr>
          <p:nvPr>
            <p:ph sz="quarter" idx="4"/>
          </p:nvPr>
        </p:nvSpPr>
        <p:spPr>
          <a:xfrm>
            <a:off x="4648200" y="2362200"/>
            <a:ext cx="4041775" cy="3276600"/>
          </a:xfrm>
        </p:spPr>
        <p:txBody>
          <a:bodyPr/>
          <a:lstStyle/>
          <a:p>
            <a:pPr marL="404813" indent="-404813"/>
            <a:r>
              <a:rPr lang="en-US" altLang="en-US" sz="2800" dirty="0">
                <a:latin typeface="+mj-lt"/>
              </a:rPr>
              <a:t>Procurement</a:t>
            </a:r>
          </a:p>
          <a:p>
            <a:pPr marL="404813" indent="-404813"/>
            <a:r>
              <a:rPr lang="en-US" altLang="en-US" sz="2800" dirty="0">
                <a:latin typeface="+mj-lt"/>
              </a:rPr>
              <a:t>Technology development</a:t>
            </a:r>
          </a:p>
          <a:p>
            <a:pPr marL="404813" indent="-404813"/>
            <a:r>
              <a:rPr lang="en-US" altLang="en-US" sz="2800" dirty="0">
                <a:latin typeface="+mj-lt"/>
              </a:rPr>
              <a:t>Human resource management</a:t>
            </a:r>
          </a:p>
          <a:p>
            <a:pPr marL="404813" indent="-404813"/>
            <a:r>
              <a:rPr lang="en-US" altLang="en-US" sz="2800" dirty="0">
                <a:latin typeface="+mj-lt"/>
              </a:rPr>
              <a:t>Firm infrastructure</a:t>
            </a:r>
          </a:p>
          <a:p>
            <a:endParaRPr lang="en-US" dirty="0"/>
          </a:p>
        </p:txBody>
      </p:sp>
      <p:sp>
        <p:nvSpPr>
          <p:cNvPr id="8" name="Slide Number Placeholder 7"/>
          <p:cNvSpPr>
            <a:spLocks noGrp="1"/>
          </p:cNvSpPr>
          <p:nvPr>
            <p:ph type="sldNum" sz="quarter" idx="12"/>
          </p:nvPr>
        </p:nvSpPr>
        <p:spPr/>
        <p:txBody>
          <a:bodyPr/>
          <a:lstStyle/>
          <a:p>
            <a:r>
              <a:rPr lang="en-US" dirty="0">
                <a:latin typeface="Verdana" pitchFamily="34" charset="0"/>
                <a:ea typeface="Verdana" pitchFamily="34" charset="0"/>
                <a:cs typeface="Verdana" pitchFamily="34" charset="0"/>
              </a:rPr>
              <a:t>5-</a:t>
            </a:r>
            <a:fld id="{3BA836C6-F704-448B-94C4-5B456B503172}" type="slidenum">
              <a:rPr lang="en-US" smtClean="0">
                <a:latin typeface="Verdana" pitchFamily="34" charset="0"/>
                <a:ea typeface="Verdana" pitchFamily="34" charset="0"/>
                <a:cs typeface="Verdana" pitchFamily="34" charset="0"/>
              </a:rPr>
              <a:pPr/>
              <a:t>18</a:t>
            </a:fld>
            <a:endParaRPr lang="en-US"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599400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57200"/>
            <a:ext cx="8229600" cy="1097280"/>
          </a:xfrm>
        </p:spPr>
        <p:txBody>
          <a:bodyPr/>
          <a:lstStyle/>
          <a:p>
            <a:r>
              <a:rPr lang="en-US" altLang="en-US" sz="3600" dirty="0"/>
              <a:t>Corporate Value Chain Analysis</a:t>
            </a:r>
            <a:r>
              <a:rPr lang="en-US" sz="3600" dirty="0"/>
              <a:t> </a:t>
            </a:r>
            <a:br>
              <a:rPr lang="en-US" sz="3600" dirty="0"/>
            </a:br>
            <a:r>
              <a:rPr lang="en-US" sz="3600" dirty="0"/>
              <a:t>(2 of 2)</a:t>
            </a:r>
          </a:p>
        </p:txBody>
      </p:sp>
      <p:sp>
        <p:nvSpPr>
          <p:cNvPr id="37892" name="Rectangle 2"/>
          <p:cNvSpPr>
            <a:spLocks noGrp="1" noChangeArrowheads="1"/>
          </p:cNvSpPr>
          <p:nvPr>
            <p:ph idx="1"/>
          </p:nvPr>
        </p:nvSpPr>
        <p:spPr>
          <a:xfrm>
            <a:off x="457200" y="1828800"/>
            <a:ext cx="8229600" cy="4525963"/>
          </a:xfrm>
        </p:spPr>
        <p:txBody>
          <a:bodyPr>
            <a:normAutofit/>
          </a:bodyPr>
          <a:lstStyle/>
          <a:p>
            <a:pPr marL="514350" indent="-514350">
              <a:buFont typeface="+mj-lt"/>
              <a:buAutoNum type="arabicPeriod"/>
            </a:pPr>
            <a:r>
              <a:rPr lang="en-US" altLang="en-US" sz="2800" dirty="0"/>
              <a:t>Examine each product line’s value chain in terms of the various activities involved in producing the product or service</a:t>
            </a:r>
          </a:p>
          <a:p>
            <a:pPr marL="514350" indent="-514350">
              <a:buFont typeface="+mj-lt"/>
              <a:buAutoNum type="arabicPeriod"/>
            </a:pPr>
            <a:r>
              <a:rPr lang="en-US" altLang="en-US" sz="2800" dirty="0"/>
              <a:t>Examine the linkages within each product line’s value chain</a:t>
            </a:r>
          </a:p>
          <a:p>
            <a:pPr marL="514350" indent="-514350">
              <a:buFont typeface="+mj-lt"/>
              <a:buAutoNum type="arabicPeriod"/>
            </a:pPr>
            <a:r>
              <a:rPr lang="en-US" altLang="en-US" sz="2800" dirty="0"/>
              <a:t>Examine the potential synergies among the value chains of different product lines or business units</a:t>
            </a:r>
          </a:p>
        </p:txBody>
      </p:sp>
      <p:sp>
        <p:nvSpPr>
          <p:cNvPr id="37891" name="Slide Number Placeholder 7"/>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cs typeface="Verdana" pitchFamily="34" charset="0"/>
              </a:rPr>
              <a:t>5-</a:t>
            </a:r>
            <a:fld id="{A3C670A1-9B94-4646-9897-745BC13736D6}" type="slidenum">
              <a:rPr lang="en-US" altLang="en-US" sz="900" smtClean="0">
                <a:latin typeface="Verdana" pitchFamily="34" charset="0"/>
                <a:ea typeface="Verdana" pitchFamily="34" charset="0"/>
                <a:cs typeface="Verdana" pitchFamily="34" charset="0"/>
              </a:rPr>
              <a:pPr/>
              <a:t>19</a:t>
            </a:fld>
            <a:endParaRPr lang="en-US" altLang="en-US" sz="9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579880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09600"/>
            <a:ext cx="8229600" cy="1097280"/>
          </a:xfrm>
        </p:spPr>
        <p:txBody>
          <a:bodyPr/>
          <a:lstStyle/>
          <a:p>
            <a:r>
              <a:rPr lang="en-US" altLang="en-US" sz="3600" dirty="0"/>
              <a:t>Basic Organizational Structures</a:t>
            </a:r>
            <a:r>
              <a:rPr lang="en-US" sz="3600" dirty="0"/>
              <a:t> </a:t>
            </a:r>
            <a:br>
              <a:rPr lang="en-US" sz="3600" dirty="0"/>
            </a:br>
            <a:r>
              <a:rPr lang="en-US" sz="3600" dirty="0"/>
              <a:t>(1 of 2)</a:t>
            </a:r>
          </a:p>
        </p:txBody>
      </p:sp>
      <p:sp>
        <p:nvSpPr>
          <p:cNvPr id="38915"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cs typeface="Verdana" pitchFamily="34" charset="0"/>
              </a:rPr>
              <a:t>5-</a:t>
            </a:r>
            <a:fld id="{197CE2CB-257F-4CA5-86C6-DCA273D8D601}" type="slidenum">
              <a:rPr lang="en-US" altLang="en-US" sz="900" smtClean="0">
                <a:latin typeface="Verdana" pitchFamily="34" charset="0"/>
                <a:ea typeface="Verdana" pitchFamily="34" charset="0"/>
                <a:cs typeface="Verdana" pitchFamily="34" charset="0"/>
              </a:rPr>
              <a:pPr/>
              <a:t>20</a:t>
            </a:fld>
            <a:endParaRPr lang="en-US" altLang="en-US" sz="9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a:xfrm>
            <a:off x="533400" y="1981200"/>
            <a:ext cx="8229600" cy="4297363"/>
          </a:xfrm>
        </p:spPr>
        <p:txBody>
          <a:bodyPr/>
          <a:lstStyle/>
          <a:p>
            <a:pPr lvl="0"/>
            <a:r>
              <a:rPr lang="en-US" sz="2800" dirty="0"/>
              <a:t>Simple</a:t>
            </a:r>
          </a:p>
          <a:p>
            <a:pPr lvl="0"/>
            <a:r>
              <a:rPr lang="en-US" sz="2800" dirty="0"/>
              <a:t>Functional</a:t>
            </a:r>
          </a:p>
          <a:p>
            <a:pPr lvl="0"/>
            <a:r>
              <a:rPr lang="en-US" sz="2800" dirty="0"/>
              <a:t>Divisional</a:t>
            </a:r>
          </a:p>
          <a:p>
            <a:pPr lvl="0"/>
            <a:r>
              <a:rPr lang="en-US" sz="2800" dirty="0"/>
              <a:t>Strategic business units</a:t>
            </a:r>
          </a:p>
          <a:p>
            <a:pPr lvl="0"/>
            <a:r>
              <a:rPr lang="en-US" sz="2800" dirty="0"/>
              <a:t>Conglomerate</a:t>
            </a:r>
          </a:p>
          <a:p>
            <a:pPr marL="0" indent="0">
              <a:buNone/>
            </a:pPr>
            <a:endParaRPr lang="en-US" dirty="0"/>
          </a:p>
        </p:txBody>
      </p:sp>
    </p:spTree>
    <p:extLst>
      <p:ext uri="{BB962C8B-B14F-4D97-AF65-F5344CB8AC3E}">
        <p14:creationId xmlns:p14="http://schemas.microsoft.com/office/powerpoint/2010/main" val="3123840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64584" y="6675120"/>
            <a:ext cx="551783" cy="182880"/>
          </a:xfrm>
        </p:spPr>
        <p:txBody>
          <a:bodyPr/>
          <a:lstStyle/>
          <a:p>
            <a:r>
              <a:rPr lang="en-US" dirty="0">
                <a:latin typeface="Verdana" pitchFamily="34" charset="0"/>
                <a:ea typeface="Verdana" pitchFamily="34" charset="0"/>
                <a:cs typeface="Verdana" pitchFamily="34" charset="0"/>
              </a:rPr>
              <a:t>5-</a:t>
            </a:r>
            <a:fld id="{3BA836C6-F704-448B-94C4-5B456B503172}" type="slidenum">
              <a:rPr lang="en-US" smtClean="0">
                <a:latin typeface="Verdana" pitchFamily="34" charset="0"/>
                <a:ea typeface="Verdana" pitchFamily="34" charset="0"/>
                <a:cs typeface="Verdana" pitchFamily="34" charset="0"/>
              </a:rPr>
              <a:pPr/>
              <a:t>21</a:t>
            </a:fld>
            <a:endParaRPr lang="en-US" dirty="0">
              <a:latin typeface="Verdana" pitchFamily="34" charset="0"/>
              <a:ea typeface="Verdana" pitchFamily="34" charset="0"/>
              <a:cs typeface="Verdana" pitchFamily="34" charset="0"/>
            </a:endParaRPr>
          </a:p>
        </p:txBody>
      </p:sp>
      <p:sp>
        <p:nvSpPr>
          <p:cNvPr id="2" name="Title 1"/>
          <p:cNvSpPr>
            <a:spLocks noGrp="1"/>
          </p:cNvSpPr>
          <p:nvPr>
            <p:ph type="title"/>
          </p:nvPr>
        </p:nvSpPr>
        <p:spPr>
          <a:xfrm>
            <a:off x="522579" y="179464"/>
            <a:ext cx="8229600" cy="1097280"/>
          </a:xfrm>
        </p:spPr>
        <p:txBody>
          <a:bodyPr/>
          <a:lstStyle/>
          <a:p>
            <a:r>
              <a:rPr lang="en-US" sz="3200" dirty="0"/>
              <a:t>Figure 5-3: Basic Organizational Structures</a:t>
            </a:r>
            <a:r>
              <a:rPr lang="en-US" sz="3200" dirty="0">
                <a:latin typeface="Arial"/>
                <a:cs typeface="Calibri" panose="020F0502020204030204" pitchFamily="34" charset="0"/>
              </a:rPr>
              <a:t> (2 of 2)</a:t>
            </a:r>
            <a:endParaRPr lang="en-US" sz="3200" dirty="0"/>
          </a:p>
        </p:txBody>
      </p:sp>
      <p:pic>
        <p:nvPicPr>
          <p:cNvPr id="3" name="Picture 2" descr="Figure 5-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0" y="1371600"/>
            <a:ext cx="5553075" cy="4953000"/>
          </a:xfrm>
          <a:prstGeom prst="rect">
            <a:avLst/>
          </a:prstGeom>
        </p:spPr>
      </p:pic>
    </p:spTree>
    <p:extLst>
      <p:ext uri="{BB962C8B-B14F-4D97-AF65-F5344CB8AC3E}">
        <p14:creationId xmlns:p14="http://schemas.microsoft.com/office/powerpoint/2010/main" val="3903768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81000"/>
            <a:ext cx="8229600" cy="1097280"/>
          </a:xfrm>
        </p:spPr>
        <p:txBody>
          <a:bodyPr/>
          <a:lstStyle/>
          <a:p>
            <a:r>
              <a:rPr lang="en-US" altLang="en-US" sz="3600" dirty="0"/>
              <a:t>Culture</a:t>
            </a:r>
            <a:r>
              <a:rPr lang="en-US" sz="3600" dirty="0"/>
              <a:t> (1 of 2)</a:t>
            </a:r>
          </a:p>
        </p:txBody>
      </p:sp>
      <p:sp>
        <p:nvSpPr>
          <p:cNvPr id="40964" name="Rectangle 2"/>
          <p:cNvSpPr>
            <a:spLocks noGrp="1" noChangeArrowheads="1"/>
          </p:cNvSpPr>
          <p:nvPr>
            <p:ph idx="1"/>
          </p:nvPr>
        </p:nvSpPr>
        <p:spPr/>
        <p:txBody>
          <a:bodyPr/>
          <a:lstStyle/>
          <a:p>
            <a:r>
              <a:rPr lang="en-US" altLang="en-US" b="1" dirty="0"/>
              <a:t>Corporate culture</a:t>
            </a:r>
          </a:p>
          <a:p>
            <a:pPr lvl="1"/>
            <a:r>
              <a:rPr lang="en-US" altLang="en-US" dirty="0"/>
              <a:t>the collection of beliefs, expectations, and values learned and shared by a corporation’s members and transmitted from one generation of employees to another</a:t>
            </a:r>
          </a:p>
          <a:p>
            <a:pPr lvl="1"/>
            <a:endParaRPr lang="en-US" altLang="en-US" dirty="0"/>
          </a:p>
        </p:txBody>
      </p:sp>
      <p:sp>
        <p:nvSpPr>
          <p:cNvPr id="40963"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cs typeface="Verdana" pitchFamily="34" charset="0"/>
              </a:rPr>
              <a:t>5-</a:t>
            </a:r>
            <a:fld id="{6794BEE3-F38E-4091-A95D-A1262DAC8A29}" type="slidenum">
              <a:rPr lang="en-US" altLang="en-US" sz="900" smtClean="0">
                <a:latin typeface="Verdana" pitchFamily="34" charset="0"/>
                <a:ea typeface="Verdana" pitchFamily="34" charset="0"/>
                <a:cs typeface="Verdana" pitchFamily="34" charset="0"/>
              </a:rPr>
              <a:pPr/>
              <a:t>22</a:t>
            </a:fld>
            <a:endParaRPr lang="en-US" altLang="en-US" sz="9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370879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600" dirty="0"/>
              <a:t>Culture</a:t>
            </a:r>
            <a:r>
              <a:rPr lang="en-US" sz="3600" dirty="0"/>
              <a:t> (2 of 2)</a:t>
            </a:r>
          </a:p>
        </p:txBody>
      </p:sp>
      <p:sp>
        <p:nvSpPr>
          <p:cNvPr id="43012" name="Rectangle 2"/>
          <p:cNvSpPr>
            <a:spLocks noGrp="1" noChangeArrowheads="1"/>
          </p:cNvSpPr>
          <p:nvPr>
            <p:ph idx="1"/>
          </p:nvPr>
        </p:nvSpPr>
        <p:spPr>
          <a:xfrm>
            <a:off x="457200" y="1371600"/>
            <a:ext cx="8229600" cy="4525963"/>
          </a:xfrm>
        </p:spPr>
        <p:txBody>
          <a:bodyPr>
            <a:normAutofit/>
          </a:bodyPr>
          <a:lstStyle/>
          <a:p>
            <a:r>
              <a:rPr lang="en-US" altLang="en-US" b="1" dirty="0"/>
              <a:t>Cultural intensity</a:t>
            </a:r>
          </a:p>
          <a:p>
            <a:pPr lvl="1"/>
            <a:r>
              <a:rPr lang="en-US" altLang="en-US" dirty="0"/>
              <a:t>the degree to which members of a unit accept the norms, values and other cultural content associated with the unit</a:t>
            </a:r>
          </a:p>
          <a:p>
            <a:pPr lvl="1"/>
            <a:r>
              <a:rPr lang="en-US" dirty="0"/>
              <a:t>shows the culture’s depth</a:t>
            </a:r>
            <a:endParaRPr lang="en-US" altLang="en-US" dirty="0"/>
          </a:p>
          <a:p>
            <a:r>
              <a:rPr lang="en-US" altLang="en-US" b="1" dirty="0"/>
              <a:t>Cultural integration</a:t>
            </a:r>
          </a:p>
          <a:p>
            <a:pPr lvl="1"/>
            <a:r>
              <a:rPr lang="en-US" altLang="en-US" dirty="0"/>
              <a:t>the extent of which units throughout the organization share a common culture</a:t>
            </a:r>
          </a:p>
          <a:p>
            <a:pPr lvl="1"/>
            <a:r>
              <a:rPr lang="en-US" dirty="0"/>
              <a:t>culture’s breadth</a:t>
            </a:r>
            <a:endParaRPr lang="en-US" altLang="en-US" dirty="0"/>
          </a:p>
        </p:txBody>
      </p:sp>
      <p:sp>
        <p:nvSpPr>
          <p:cNvPr id="43011"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cs typeface="Verdana" pitchFamily="34" charset="0"/>
              </a:rPr>
              <a:t>5-</a:t>
            </a:r>
            <a:fld id="{D1406479-1C58-4688-9DD9-CF3202429E74}" type="slidenum">
              <a:rPr lang="en-US" altLang="en-US" sz="900" smtClean="0">
                <a:latin typeface="Verdana" pitchFamily="34" charset="0"/>
                <a:ea typeface="Verdana" pitchFamily="34" charset="0"/>
                <a:cs typeface="Verdana" pitchFamily="34" charset="0"/>
              </a:rPr>
              <a:pPr/>
              <a:t>23</a:t>
            </a:fld>
            <a:endParaRPr lang="en-US" altLang="en-US" sz="9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923180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p>
            <a:r>
              <a:rPr lang="en-US" sz="2800" dirty="0"/>
              <a:t>Table 5-2: Synthesis of Internal Factors (IFAS)</a:t>
            </a:r>
          </a:p>
        </p:txBody>
      </p:sp>
      <p:pic>
        <p:nvPicPr>
          <p:cNvPr id="5" name="Content Placeholder 4" descr="Table 5-2.JPG"/>
          <p:cNvPicPr>
            <a:picLocks noGrp="1" noChangeAspect="1"/>
          </p:cNvPicPr>
          <p:nvPr>
            <p:ph idx="1"/>
          </p:nvPr>
        </p:nvPicPr>
        <p:blipFill>
          <a:blip r:embed="rId3" cstate="print"/>
          <a:stretch>
            <a:fillRect/>
          </a:stretch>
        </p:blipFill>
        <p:spPr>
          <a:xfrm>
            <a:off x="1371600" y="838200"/>
            <a:ext cx="6719458" cy="5532438"/>
          </a:xfrm>
        </p:spPr>
      </p:pic>
      <p:sp>
        <p:nvSpPr>
          <p:cNvPr id="4" name="Slide Number Placeholder 3"/>
          <p:cNvSpPr>
            <a:spLocks noGrp="1"/>
          </p:cNvSpPr>
          <p:nvPr>
            <p:ph type="sldNum" sz="quarter" idx="12"/>
          </p:nvPr>
        </p:nvSpPr>
        <p:spPr/>
        <p:txBody>
          <a:bodyPr/>
          <a:lstStyle/>
          <a:p>
            <a:r>
              <a:rPr lang="en-US" dirty="0">
                <a:latin typeface="Verdana" pitchFamily="34" charset="0"/>
                <a:ea typeface="Verdana" pitchFamily="34" charset="0"/>
                <a:cs typeface="Verdana" pitchFamily="34" charset="0"/>
              </a:rPr>
              <a:t>5-</a:t>
            </a:r>
            <a:fld id="{200B2350-5261-4F5C-9DF5-EF0D264FC8D2}" type="slidenum">
              <a:rPr lang="en-US" smtClean="0">
                <a:latin typeface="Verdana" pitchFamily="34" charset="0"/>
                <a:ea typeface="Verdana" pitchFamily="34" charset="0"/>
                <a:cs typeface="Verdana" pitchFamily="34" charset="0"/>
              </a:rPr>
              <a:pPr/>
              <a:t>24</a:t>
            </a:fld>
            <a:endParaRPr lang="en-US"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256028796"/>
      </p:ext>
    </p:extLst>
  </p:cSld>
  <p:clrMapOvr>
    <a:masterClrMapping/>
  </p:clrMapOvr>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4566</TotalTime>
  <Words>1879</Words>
  <Application>Microsoft Office PowerPoint</Application>
  <PresentationFormat>On-screen Show (4:3)</PresentationFormat>
  <Paragraphs>222</Paragraphs>
  <Slides>24</Slides>
  <Notes>23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508 Lecture</vt:lpstr>
      <vt:lpstr>Strategic Management and  Business Policy 15e, Global Edition</vt:lpstr>
      <vt:lpstr>Learning Objectives (1 of 2)</vt:lpstr>
      <vt:lpstr>Learning Objectives (2 of 2)</vt:lpstr>
      <vt:lpstr>A Resource-Based Approach to Organizational Analysis</vt:lpstr>
      <vt:lpstr>Core and Distinctive Competencies  (1 of 5)</vt:lpstr>
      <vt:lpstr>Core and Distinctive Competencies  (2 of 5)</vt:lpstr>
      <vt:lpstr>VRIO Framework of Analysis</vt:lpstr>
      <vt:lpstr>Core and Distinctive Competencies  (3 of 5)</vt:lpstr>
      <vt:lpstr>Core and Distinctive Competencies  (4 of 5)</vt:lpstr>
      <vt:lpstr>Core and Distinctive Competencies  (5 of 5)</vt:lpstr>
      <vt:lpstr>Business Models (1 of 4)</vt:lpstr>
      <vt:lpstr>Business Models (2 of 4)</vt:lpstr>
      <vt:lpstr>Business Models (3 of 4)</vt:lpstr>
      <vt:lpstr>Business Models (4 of 4)</vt:lpstr>
      <vt:lpstr>Value-Chain Analysis</vt:lpstr>
      <vt:lpstr>Industry Value Chain Analysis</vt:lpstr>
      <vt:lpstr>A Corporation’s Value Chain</vt:lpstr>
      <vt:lpstr>Corporate Value Chain Analysis  (1 of 2)</vt:lpstr>
      <vt:lpstr>Corporate Value Chain Analysis  (2 of 2)</vt:lpstr>
      <vt:lpstr>Basic Organizational Structures  (1 of 2)</vt:lpstr>
      <vt:lpstr>Figure 5-3: Basic Organizational Structures (2 of 2)</vt:lpstr>
      <vt:lpstr>Culture (1 of 2)</vt:lpstr>
      <vt:lpstr>Culture (2 of 2)</vt:lpstr>
      <vt:lpstr>Table 5-2: Synthesis of Internal Factors (IFAS)</vt:lpstr>
    </vt:vector>
  </TitlesOfParts>
  <Company>echosvoice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Compliant Lecture PowerPoint</dc:title>
  <dc:creator>Echo Swinford</dc:creator>
  <cp:lastModifiedBy>AMRAN ALI MOHAMAD SADDIG</cp:lastModifiedBy>
  <cp:revision>276</cp:revision>
  <dcterms:created xsi:type="dcterms:W3CDTF">2014-07-14T20:04:21Z</dcterms:created>
  <dcterms:modified xsi:type="dcterms:W3CDTF">2020-01-26T14:53:51Z</dcterms:modified>
</cp:coreProperties>
</file>